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5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15" r:id="rId4"/>
    <p:sldId id="327" r:id="rId5"/>
    <p:sldId id="314" r:id="rId6"/>
    <p:sldId id="317" r:id="rId7"/>
    <p:sldId id="334" r:id="rId8"/>
    <p:sldId id="326" r:id="rId9"/>
    <p:sldId id="318" r:id="rId10"/>
    <p:sldId id="320" r:id="rId11"/>
    <p:sldId id="328" r:id="rId12"/>
    <p:sldId id="339" r:id="rId13"/>
    <p:sldId id="337" r:id="rId14"/>
    <p:sldId id="348" r:id="rId15"/>
    <p:sldId id="329" r:id="rId16"/>
    <p:sldId id="349" r:id="rId17"/>
    <p:sldId id="330" r:id="rId18"/>
    <p:sldId id="331" r:id="rId19"/>
    <p:sldId id="332" r:id="rId20"/>
    <p:sldId id="335" r:id="rId21"/>
    <p:sldId id="343" r:id="rId22"/>
    <p:sldId id="344" r:id="rId23"/>
    <p:sldId id="345" r:id="rId24"/>
    <p:sldId id="336" r:id="rId25"/>
    <p:sldId id="346" r:id="rId26"/>
    <p:sldId id="347" r:id="rId27"/>
    <p:sldId id="341" r:id="rId28"/>
    <p:sldId id="342" r:id="rId29"/>
    <p:sldId id="303" r:id="rId30"/>
  </p:sldIdLst>
  <p:sldSz cx="12192000" cy="6858000"/>
  <p:notesSz cx="12192000" cy="6858000"/>
  <p:embeddedFontLst>
    <p:embeddedFont>
      <p:font typeface="a옛날목욕탕L" panose="02020600000000000000" pitchFamily="18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Tw Cen MT Condensed Extra Bold" panose="020B0803020202020204" pitchFamily="34" charset="0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94280" autoAdjust="0"/>
  </p:normalViewPr>
  <p:slideViewPr>
    <p:cSldViewPr>
      <p:cViewPr varScale="1">
        <p:scale>
          <a:sx n="68" d="100"/>
          <a:sy n="68" d="100"/>
        </p:scale>
        <p:origin x="75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41588-C989-45D8-8AE9-0E8E775C25C3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F8FA0-53A2-436E-B07F-F837D8CFA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88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8FA0-53A2-436E-B07F-F837D8CFA5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55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(ABV, </a:t>
            </a:r>
            <a:r>
              <a:rPr lang="ko-KR" altLang="en-US" dirty="0"/>
              <a:t>외모</a:t>
            </a:r>
            <a:r>
              <a:rPr lang="en-US" altLang="ko-KR" dirty="0"/>
              <a:t>, </a:t>
            </a:r>
            <a:r>
              <a:rPr lang="ko-KR" altLang="en-US" dirty="0"/>
              <a:t>맛 간의 상관관계</a:t>
            </a:r>
            <a:r>
              <a:rPr lang="en-US" altLang="ko-KR" dirty="0"/>
              <a:t>) </a:t>
            </a:r>
            <a:r>
              <a:rPr lang="ko-KR" altLang="en-US" dirty="0"/>
              <a:t>외모에 상관없이</a:t>
            </a:r>
            <a:r>
              <a:rPr lang="en-US" altLang="ko-KR" dirty="0"/>
              <a:t>, 6%~9%</a:t>
            </a:r>
            <a:r>
              <a:rPr lang="ko-KR" altLang="en-US" dirty="0"/>
              <a:t>의 맥주는 맛이 좋다고 평가되었고</a:t>
            </a:r>
            <a:r>
              <a:rPr lang="en-US" altLang="ko-KR" dirty="0"/>
              <a:t>/ (ABV, </a:t>
            </a:r>
            <a:r>
              <a:rPr lang="ko-KR" altLang="en-US" dirty="0"/>
              <a:t>향</a:t>
            </a:r>
            <a:r>
              <a:rPr lang="en-US" altLang="ko-KR" dirty="0"/>
              <a:t>, </a:t>
            </a:r>
            <a:r>
              <a:rPr lang="ko-KR" altLang="en-US" dirty="0"/>
              <a:t>맛 간의 상관관계</a:t>
            </a:r>
            <a:r>
              <a:rPr lang="en-US" altLang="ko-KR" dirty="0"/>
              <a:t>) 6~9</a:t>
            </a:r>
            <a:r>
              <a:rPr lang="ko-KR" altLang="en-US" dirty="0"/>
              <a:t>도의 도수에서는 향이 좋을수록 맛도 좋다는 리뷰를 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8FA0-53A2-436E-B07F-F837D8CFA5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220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8FA0-53A2-436E-B07F-F837D8CFA5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00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8FA0-53A2-436E-B07F-F837D8CFA5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0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ROC curve</a:t>
            </a:r>
          </a:p>
          <a:p>
            <a:r>
              <a:rPr lang="en-US" altLang="ko-KR" dirty="0"/>
              <a:t>https://whikwon.github.io/articles/2017-11/ROC-Curve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8FA0-53A2-436E-B07F-F837D8CFA5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5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ROC curve // https://www.slideshare.net/alexMoon18/ss-72118490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8FA0-53A2-436E-B07F-F837D8CFA5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971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딥러닝은</a:t>
            </a:r>
            <a:r>
              <a:rPr lang="ko-KR" altLang="en-US" dirty="0"/>
              <a:t> 유튜브 추천시스템에서도 사용된다고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8FA0-53A2-436E-B07F-F837D8CFA5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9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8FA0-53A2-436E-B07F-F837D8CFA5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06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F8FA0-53A2-436E-B07F-F837D8CFA5D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1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82776" y="1034287"/>
            <a:ext cx="10226446" cy="2804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927348" cy="3421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3644900" cy="3111500"/>
          </a:xfrm>
          <a:custGeom>
            <a:avLst/>
            <a:gdLst/>
            <a:ahLst/>
            <a:cxnLst/>
            <a:rect l="l" t="t" r="r" b="b"/>
            <a:pathLst>
              <a:path w="3644900" h="3111500">
                <a:moveTo>
                  <a:pt x="3644900" y="0"/>
                </a:moveTo>
                <a:lnTo>
                  <a:pt x="0" y="0"/>
                </a:lnTo>
                <a:lnTo>
                  <a:pt x="0" y="3111500"/>
                </a:lnTo>
                <a:lnTo>
                  <a:pt x="3644900" y="0"/>
                </a:lnTo>
                <a:close/>
              </a:path>
            </a:pathLst>
          </a:custGeom>
          <a:solidFill>
            <a:srgbClr val="AE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41375" y="658367"/>
            <a:ext cx="11452860" cy="6199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61950" y="342900"/>
            <a:ext cx="11410950" cy="6038850"/>
          </a:xfrm>
          <a:custGeom>
            <a:avLst/>
            <a:gdLst/>
            <a:ahLst/>
            <a:cxnLst/>
            <a:rect l="l" t="t" r="r" b="b"/>
            <a:pathLst>
              <a:path w="11410950" h="6038850">
                <a:moveTo>
                  <a:pt x="0" y="6038850"/>
                </a:moveTo>
                <a:lnTo>
                  <a:pt x="11410950" y="6038850"/>
                </a:lnTo>
                <a:lnTo>
                  <a:pt x="11410950" y="0"/>
                </a:lnTo>
                <a:lnTo>
                  <a:pt x="0" y="0"/>
                </a:lnTo>
                <a:lnTo>
                  <a:pt x="0" y="6038850"/>
                </a:lnTo>
                <a:close/>
              </a:path>
            </a:pathLst>
          </a:custGeom>
          <a:solidFill>
            <a:srgbClr val="FBF8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52525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927348" cy="3421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3644900" cy="3111500"/>
          </a:xfrm>
          <a:custGeom>
            <a:avLst/>
            <a:gdLst/>
            <a:ahLst/>
            <a:cxnLst/>
            <a:rect l="l" t="t" r="r" b="b"/>
            <a:pathLst>
              <a:path w="3644900" h="3111500">
                <a:moveTo>
                  <a:pt x="3644900" y="0"/>
                </a:moveTo>
                <a:lnTo>
                  <a:pt x="0" y="0"/>
                </a:lnTo>
                <a:lnTo>
                  <a:pt x="0" y="3111500"/>
                </a:lnTo>
                <a:lnTo>
                  <a:pt x="3644900" y="0"/>
                </a:lnTo>
                <a:close/>
              </a:path>
            </a:pathLst>
          </a:custGeom>
          <a:solidFill>
            <a:srgbClr val="AE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41375" y="658367"/>
            <a:ext cx="11452860" cy="6199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61950" y="342900"/>
            <a:ext cx="11410950" cy="6038850"/>
          </a:xfrm>
          <a:custGeom>
            <a:avLst/>
            <a:gdLst/>
            <a:ahLst/>
            <a:cxnLst/>
            <a:rect l="l" t="t" r="r" b="b"/>
            <a:pathLst>
              <a:path w="11410950" h="6038850">
                <a:moveTo>
                  <a:pt x="0" y="6038850"/>
                </a:moveTo>
                <a:lnTo>
                  <a:pt x="11410950" y="6038850"/>
                </a:lnTo>
                <a:lnTo>
                  <a:pt x="11410950" y="0"/>
                </a:lnTo>
                <a:lnTo>
                  <a:pt x="0" y="0"/>
                </a:lnTo>
                <a:lnTo>
                  <a:pt x="0" y="6038850"/>
                </a:lnTo>
                <a:close/>
              </a:path>
            </a:pathLst>
          </a:custGeom>
          <a:solidFill>
            <a:srgbClr val="FBF8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52525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927348" cy="3421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3644900" cy="3111500"/>
          </a:xfrm>
          <a:custGeom>
            <a:avLst/>
            <a:gdLst/>
            <a:ahLst/>
            <a:cxnLst/>
            <a:rect l="l" t="t" r="r" b="b"/>
            <a:pathLst>
              <a:path w="3644900" h="3111500">
                <a:moveTo>
                  <a:pt x="3644900" y="0"/>
                </a:moveTo>
                <a:lnTo>
                  <a:pt x="0" y="0"/>
                </a:lnTo>
                <a:lnTo>
                  <a:pt x="0" y="3111500"/>
                </a:lnTo>
                <a:lnTo>
                  <a:pt x="3644900" y="0"/>
                </a:lnTo>
                <a:close/>
              </a:path>
            </a:pathLst>
          </a:custGeom>
          <a:solidFill>
            <a:srgbClr val="AE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41375" y="658367"/>
            <a:ext cx="11452860" cy="6199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61950" y="342900"/>
            <a:ext cx="11410950" cy="6038850"/>
          </a:xfrm>
          <a:custGeom>
            <a:avLst/>
            <a:gdLst/>
            <a:ahLst/>
            <a:cxnLst/>
            <a:rect l="l" t="t" r="r" b="b"/>
            <a:pathLst>
              <a:path w="11410950" h="6038850">
                <a:moveTo>
                  <a:pt x="0" y="6038850"/>
                </a:moveTo>
                <a:lnTo>
                  <a:pt x="11410950" y="6038850"/>
                </a:lnTo>
                <a:lnTo>
                  <a:pt x="11410950" y="0"/>
                </a:lnTo>
                <a:lnTo>
                  <a:pt x="0" y="0"/>
                </a:lnTo>
                <a:lnTo>
                  <a:pt x="0" y="6038850"/>
                </a:lnTo>
                <a:close/>
              </a:path>
            </a:pathLst>
          </a:custGeom>
          <a:solidFill>
            <a:srgbClr val="FBF8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252525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927348" cy="3421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3644900" cy="3111500"/>
          </a:xfrm>
          <a:custGeom>
            <a:avLst/>
            <a:gdLst/>
            <a:ahLst/>
            <a:cxnLst/>
            <a:rect l="l" t="t" r="r" b="b"/>
            <a:pathLst>
              <a:path w="3644900" h="3111500">
                <a:moveTo>
                  <a:pt x="3644900" y="0"/>
                </a:moveTo>
                <a:lnTo>
                  <a:pt x="0" y="0"/>
                </a:lnTo>
                <a:lnTo>
                  <a:pt x="0" y="3111500"/>
                </a:lnTo>
                <a:lnTo>
                  <a:pt x="3644900" y="0"/>
                </a:lnTo>
                <a:close/>
              </a:path>
            </a:pathLst>
          </a:custGeom>
          <a:solidFill>
            <a:srgbClr val="AE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41375" y="658367"/>
            <a:ext cx="11452860" cy="6199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61950" y="342900"/>
            <a:ext cx="11410950" cy="6038850"/>
          </a:xfrm>
          <a:custGeom>
            <a:avLst/>
            <a:gdLst/>
            <a:ahLst/>
            <a:cxnLst/>
            <a:rect l="l" t="t" r="r" b="b"/>
            <a:pathLst>
              <a:path w="11410950" h="6038850">
                <a:moveTo>
                  <a:pt x="0" y="6038850"/>
                </a:moveTo>
                <a:lnTo>
                  <a:pt x="11410950" y="6038850"/>
                </a:lnTo>
                <a:lnTo>
                  <a:pt x="11410950" y="0"/>
                </a:lnTo>
                <a:lnTo>
                  <a:pt x="0" y="0"/>
                </a:lnTo>
                <a:lnTo>
                  <a:pt x="0" y="6038850"/>
                </a:lnTo>
                <a:close/>
              </a:path>
            </a:pathLst>
          </a:custGeom>
          <a:solidFill>
            <a:srgbClr val="FBF8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927348" cy="34213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3644900" cy="3111500"/>
          </a:xfrm>
          <a:custGeom>
            <a:avLst/>
            <a:gdLst/>
            <a:ahLst/>
            <a:cxnLst/>
            <a:rect l="l" t="t" r="r" b="b"/>
            <a:pathLst>
              <a:path w="3644900" h="3111500">
                <a:moveTo>
                  <a:pt x="3644900" y="0"/>
                </a:moveTo>
                <a:lnTo>
                  <a:pt x="0" y="0"/>
                </a:lnTo>
                <a:lnTo>
                  <a:pt x="0" y="3111500"/>
                </a:lnTo>
                <a:lnTo>
                  <a:pt x="3644900" y="0"/>
                </a:lnTo>
                <a:close/>
              </a:path>
            </a:pathLst>
          </a:custGeom>
          <a:solidFill>
            <a:srgbClr val="AE45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41375" y="658367"/>
            <a:ext cx="11452860" cy="6199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1979" y="427735"/>
            <a:ext cx="2368041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252525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1882" y="1804543"/>
            <a:ext cx="9508235" cy="3989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542" y="53788"/>
            <a:ext cx="24301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6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6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600" b="1" spc="-36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6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BF8EE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708" y="725422"/>
            <a:ext cx="11861292" cy="6132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6981" y="409576"/>
            <a:ext cx="11855450" cy="6448425"/>
          </a:xfrm>
          <a:custGeom>
            <a:avLst/>
            <a:gdLst/>
            <a:ahLst/>
            <a:cxnLst/>
            <a:rect l="l" t="t" r="r" b="b"/>
            <a:pathLst>
              <a:path w="11855450" h="6448425">
                <a:moveTo>
                  <a:pt x="0" y="6448425"/>
                </a:moveTo>
                <a:lnTo>
                  <a:pt x="11855069" y="6448425"/>
                </a:lnTo>
                <a:lnTo>
                  <a:pt x="11855069" y="0"/>
                </a:lnTo>
                <a:lnTo>
                  <a:pt x="0" y="0"/>
                </a:lnTo>
                <a:lnTo>
                  <a:pt x="0" y="6448425"/>
                </a:lnTo>
                <a:close/>
              </a:path>
            </a:pathLst>
          </a:custGeom>
          <a:solidFill>
            <a:srgbClr val="F8EEE8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65009" y="2483531"/>
            <a:ext cx="5126989" cy="43744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-7620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9"/>
                </a:lnTo>
                <a:lnTo>
                  <a:pt x="6095472" y="6857999"/>
                </a:lnTo>
                <a:lnTo>
                  <a:pt x="12191999" y="761489"/>
                </a:lnTo>
                <a:lnTo>
                  <a:pt x="12191999" y="0"/>
                </a:lnTo>
                <a:close/>
              </a:path>
            </a:pathLst>
          </a:custGeom>
          <a:solidFill>
            <a:srgbClr val="AE4545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5611" y="4783582"/>
            <a:ext cx="5126989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3600" b="1" spc="-290">
                <a:solidFill>
                  <a:srgbClr val="F3F3F3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맥주 개인화 </a:t>
            </a:r>
            <a:r>
              <a:rPr lang="ko-KR" altLang="en-US" sz="3600" b="1" spc="-290" dirty="0">
                <a:solidFill>
                  <a:srgbClr val="F3F3F3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추천시스템</a:t>
            </a:r>
            <a:endParaRPr sz="3600" dirty="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2776" y="1034287"/>
            <a:ext cx="6484824" cy="274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marR="1165860">
              <a:lnSpc>
                <a:spcPct val="100000"/>
              </a:lnSpc>
              <a:spcBef>
                <a:spcPts val="95"/>
              </a:spcBef>
            </a:pPr>
            <a:r>
              <a:rPr sz="4000" b="1" spc="-280" dirty="0" err="1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고려대학교</a:t>
            </a:r>
            <a:r>
              <a:rPr sz="4000" b="1" spc="-28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 </a:t>
            </a:r>
            <a:endParaRPr lang="en-US" sz="4000" b="1" spc="-280" dirty="0"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  <a:p>
            <a:pPr marL="137160" marR="1165860">
              <a:lnSpc>
                <a:spcPct val="100000"/>
              </a:lnSpc>
              <a:spcBef>
                <a:spcPts val="95"/>
              </a:spcBef>
            </a:pPr>
            <a:r>
              <a:rPr sz="4000" b="1" spc="-26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4000" b="1" spc="-34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4000" b="1" spc="-380" dirty="0" err="1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lang="en-US" sz="4000" b="1" spc="-380" dirty="0"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  <a:p>
            <a:pPr marL="137160" marR="1165860">
              <a:lnSpc>
                <a:spcPct val="100000"/>
              </a:lnSpc>
              <a:spcBef>
                <a:spcPts val="95"/>
              </a:spcBef>
            </a:pPr>
            <a:r>
              <a:rPr lang="en-US" sz="96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</a:t>
            </a:r>
            <a:endParaRPr sz="96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8194" y="4487290"/>
            <a:ext cx="2618105" cy="0"/>
          </a:xfrm>
          <a:custGeom>
            <a:avLst/>
            <a:gdLst/>
            <a:ahLst/>
            <a:cxnLst/>
            <a:rect l="l" t="t" r="r" b="b"/>
            <a:pathLst>
              <a:path w="2618104">
                <a:moveTo>
                  <a:pt x="0" y="0"/>
                </a:moveTo>
                <a:lnTo>
                  <a:pt x="2617533" y="0"/>
                </a:lnTo>
              </a:path>
            </a:pathLst>
          </a:custGeom>
          <a:ln w="1016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5812" y="6135115"/>
            <a:ext cx="471398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7260" algn="l"/>
                <a:tab pos="1847850" algn="l"/>
              </a:tabLst>
            </a:pPr>
            <a:r>
              <a:rPr b="1" spc="-120" dirty="0">
                <a:solidFill>
                  <a:srgbClr val="F3F3F3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박혜</a:t>
            </a:r>
            <a:r>
              <a:rPr b="1" spc="-114" dirty="0">
                <a:solidFill>
                  <a:srgbClr val="F3F3F3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원</a:t>
            </a:r>
            <a:r>
              <a:rPr b="1" dirty="0">
                <a:solidFill>
                  <a:srgbClr val="F3F3F3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	</a:t>
            </a:r>
            <a:r>
              <a:rPr lang="ko-KR" altLang="en-US" b="1" spc="-160" dirty="0">
                <a:solidFill>
                  <a:srgbClr val="F3F3F3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정의석</a:t>
            </a:r>
            <a:r>
              <a:rPr b="1" dirty="0">
                <a:solidFill>
                  <a:srgbClr val="F3F3F3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	</a:t>
            </a:r>
            <a:r>
              <a:rPr lang="ko-KR" altLang="en-US" b="1" spc="-135" dirty="0">
                <a:solidFill>
                  <a:srgbClr val="F3F3F3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최문규     김혜연     </a:t>
            </a:r>
            <a:r>
              <a:rPr lang="ko-KR" altLang="en-US" b="1" spc="-135" dirty="0" err="1">
                <a:solidFill>
                  <a:srgbClr val="F3F3F3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조은별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Ⅱ.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</a:t>
            </a:r>
            <a:r>
              <a:rPr lang="ko-KR" altLang="en-US" sz="3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전처리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CBF, CF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BBBA4-EE4F-40F3-96DA-67A25C681BFC}"/>
              </a:ext>
            </a:extLst>
          </p:cNvPr>
          <p:cNvSpPr txBox="1"/>
          <p:nvPr/>
        </p:nvSpPr>
        <p:spPr>
          <a:xfrm>
            <a:off x="877711" y="1748714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1)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결측값들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제거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703489-DA1B-49D7-8C2F-1291C642D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5" t="24766" r="43262" b="50000"/>
          <a:stretch/>
        </p:blipFill>
        <p:spPr>
          <a:xfrm>
            <a:off x="1069644" y="3676710"/>
            <a:ext cx="7549030" cy="23757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3F9246-F8B5-41E4-B71C-36E407E44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9" t="15635" r="72283" b="75607"/>
          <a:stretch/>
        </p:blipFill>
        <p:spPr>
          <a:xfrm>
            <a:off x="984403" y="2209800"/>
            <a:ext cx="3657600" cy="8844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41E666-E1FA-4581-82E0-032663951E1C}"/>
              </a:ext>
            </a:extLst>
          </p:cNvPr>
          <p:cNvSpPr txBox="1"/>
          <p:nvPr/>
        </p:nvSpPr>
        <p:spPr>
          <a:xfrm>
            <a:off x="925093" y="3276600"/>
            <a:ext cx="7693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2)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user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같은 맥주에 여러 개의 평점을 내린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duplicates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13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Ⅱ.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</a:t>
            </a:r>
            <a:r>
              <a:rPr lang="ko-KR" altLang="en-US" sz="3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전처리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CBF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BBBA4-EE4F-40F3-96DA-67A25C681BFC}"/>
              </a:ext>
            </a:extLst>
          </p:cNvPr>
          <p:cNvSpPr txBox="1"/>
          <p:nvPr/>
        </p:nvSpPr>
        <p:spPr>
          <a:xfrm>
            <a:off x="877711" y="1748714"/>
            <a:ext cx="3419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) ABV, </a:t>
            </a:r>
            <a:r>
              <a:rPr lang="en-US" altLang="ko-KR" sz="2000" b="1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review</a:t>
            </a:r>
            <a:r>
              <a:rPr lang="ko-KR" altLang="en-US" sz="2000" b="1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변수 점수화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B9ED6-CDCF-4263-9F9A-482D986BD433}"/>
              </a:ext>
            </a:extLst>
          </p:cNvPr>
          <p:cNvSpPr txBox="1"/>
          <p:nvPr/>
        </p:nvSpPr>
        <p:spPr>
          <a:xfrm>
            <a:off x="847623" y="3249620"/>
            <a:ext cx="2712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2) </a:t>
            </a:r>
            <a:r>
              <a:rPr lang="en-US" altLang="ko-KR" sz="2000" b="1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Review text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5DB100-E6AB-4CEA-8C8B-43C082BFD291}"/>
              </a:ext>
            </a:extLst>
          </p:cNvPr>
          <p:cNvSpPr txBox="1"/>
          <p:nvPr/>
        </p:nvSpPr>
        <p:spPr>
          <a:xfrm>
            <a:off x="1371600" y="2133600"/>
            <a:ext cx="10286947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ABV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데이터는 변수간 상관관계 분석 결과에 따라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0~1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범위로 정규화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Review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데이터 역시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0~1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범위로 정규화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33128-7C3F-4EE8-8A86-E611E65E5571}"/>
              </a:ext>
            </a:extLst>
          </p:cNvPr>
          <p:cNvSpPr/>
          <p:nvPr/>
        </p:nvSpPr>
        <p:spPr>
          <a:xfrm>
            <a:off x="1335670" y="3654560"/>
            <a:ext cx="9941930" cy="2121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TF-IDF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기법을 통해 중요 키워드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개를 선별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  <a:sym typeface="Wingdings" panose="05000000000000000000" pitchFamily="2" charset="2"/>
              </a:rPr>
              <a:t>      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one-hot-encoding (0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값으로 변경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유사도 계산 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선택한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beer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키워드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개가 다른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beer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키워드와 겹치는지 계산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C46D15-785D-4D71-B1B1-12B32F53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73" y="3393341"/>
            <a:ext cx="2771801" cy="19384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7901B8-3325-4C3D-9BBD-E961563CE6BE}"/>
              </a:ext>
            </a:extLst>
          </p:cNvPr>
          <p:cNvSpPr/>
          <p:nvPr/>
        </p:nvSpPr>
        <p:spPr>
          <a:xfrm>
            <a:off x="9286874" y="5012305"/>
            <a:ext cx="1616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키워드 변수 예시</a:t>
            </a:r>
          </a:p>
        </p:txBody>
      </p:sp>
    </p:spTree>
    <p:extLst>
      <p:ext uri="{BB962C8B-B14F-4D97-AF65-F5344CB8AC3E}">
        <p14:creationId xmlns:p14="http://schemas.microsoft.com/office/powerpoint/2010/main" val="1935274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Ⅱ.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</a:t>
            </a:r>
            <a:r>
              <a:rPr lang="ko-KR" altLang="en-US" sz="3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전처리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CBF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DAFFAD-CB70-4838-A2DF-3E6BA151C707}"/>
              </a:ext>
            </a:extLst>
          </p:cNvPr>
          <p:cNvSpPr txBox="1"/>
          <p:nvPr/>
        </p:nvSpPr>
        <p:spPr>
          <a:xfrm>
            <a:off x="914400" y="1676400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) </a:t>
            </a:r>
            <a:r>
              <a:rPr lang="en-US" altLang="ko-KR" sz="2000" b="1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Beer style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B9ED31-79BB-4AF1-AAA1-C019CB702141}"/>
              </a:ext>
            </a:extLst>
          </p:cNvPr>
          <p:cNvSpPr txBox="1"/>
          <p:nvPr/>
        </p:nvSpPr>
        <p:spPr>
          <a:xfrm>
            <a:off x="1411870" y="2143627"/>
            <a:ext cx="918375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1688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–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종류로 분류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F1F529-7CA6-4148-A9E7-647F54EA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05952"/>
            <a:ext cx="5887278" cy="10069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5F3683-DC9B-4049-BA72-931BE3168707}"/>
              </a:ext>
            </a:extLst>
          </p:cNvPr>
          <p:cNvSpPr txBox="1"/>
          <p:nvPr/>
        </p:nvSpPr>
        <p:spPr>
          <a:xfrm>
            <a:off x="4684644" y="2863067"/>
            <a:ext cx="9183756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webstaurantstore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사이트의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Different Styles of Beer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분류를 참고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C25C15-8A52-4D40-A55F-B76BCB5D7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21" y="3317481"/>
            <a:ext cx="9183757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7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Ⅲ.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 적용 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CBF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Cosine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유사도 기반 모델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FC96D7D-70EC-4CF6-B44D-32D4CB546519}"/>
              </a:ext>
            </a:extLst>
          </p:cNvPr>
          <p:cNvPicPr/>
          <p:nvPr/>
        </p:nvPicPr>
        <p:blipFill rotWithShape="1">
          <a:blip r:embed="rId2"/>
          <a:srcRect l="15850" t="33399" r="54332" b="32907"/>
          <a:stretch/>
        </p:blipFill>
        <p:spPr bwMode="auto">
          <a:xfrm>
            <a:off x="847623" y="2825494"/>
            <a:ext cx="2590800" cy="210947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EDFF0C-438D-4C03-86D9-C04AE82F14DC}"/>
              </a:ext>
            </a:extLst>
          </p:cNvPr>
          <p:cNvGrpSpPr/>
          <p:nvPr/>
        </p:nvGrpSpPr>
        <p:grpSpPr>
          <a:xfrm>
            <a:off x="757462" y="2288743"/>
            <a:ext cx="3128738" cy="378257"/>
            <a:chOff x="1069644" y="2396337"/>
            <a:chExt cx="3128738" cy="3782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74FA5F-16A5-468A-800E-6B023130B8D9}"/>
                </a:ext>
              </a:extLst>
            </p:cNvPr>
            <p:cNvSpPr txBox="1"/>
            <p:nvPr/>
          </p:nvSpPr>
          <p:spPr>
            <a:xfrm>
              <a:off x="1451878" y="2416189"/>
              <a:ext cx="27465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widgets </a:t>
              </a:r>
              <a:r>
                <a:rPr lang="ko-KR" altLang="en-US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함수로 </a:t>
              </a:r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beer </a:t>
              </a:r>
              <a:r>
                <a:rPr lang="ko-KR" altLang="en-US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선택</a:t>
              </a:r>
              <a:endPara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F566944-2364-4B12-A32B-309A78E7672D}"/>
                </a:ext>
              </a:extLst>
            </p:cNvPr>
            <p:cNvSpPr/>
            <p:nvPr/>
          </p:nvSpPr>
          <p:spPr>
            <a:xfrm>
              <a:off x="1069644" y="2396337"/>
              <a:ext cx="382233" cy="37825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sz="16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F5529C-E741-49E9-B7C2-AB171F99D351}"/>
              </a:ext>
            </a:extLst>
          </p:cNvPr>
          <p:cNvGrpSpPr/>
          <p:nvPr/>
        </p:nvGrpSpPr>
        <p:grpSpPr>
          <a:xfrm>
            <a:off x="3761926" y="2209800"/>
            <a:ext cx="5001074" cy="523220"/>
            <a:chOff x="4336500" y="2312378"/>
            <a:chExt cx="5001074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470817-0FAA-491B-9544-46C450229CB1}"/>
                </a:ext>
              </a:extLst>
            </p:cNvPr>
            <p:cNvSpPr txBox="1"/>
            <p:nvPr/>
          </p:nvSpPr>
          <p:spPr>
            <a:xfrm>
              <a:off x="4689374" y="2312378"/>
              <a:ext cx="4648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x = </a:t>
              </a:r>
              <a:r>
                <a:rPr lang="ko-KR" altLang="en-US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선택한 </a:t>
              </a:r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beer</a:t>
              </a:r>
              <a:r>
                <a:rPr lang="ko-KR" altLang="en-US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에 맞는 </a:t>
              </a:r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user profile </a:t>
              </a:r>
              <a:r>
                <a:rPr lang="ko-KR" altLang="en-US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생성</a:t>
              </a:r>
              <a:endPara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y = </a:t>
              </a:r>
              <a:r>
                <a:rPr lang="ko-KR" altLang="en-US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선택한 </a:t>
              </a:r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beer</a:t>
              </a:r>
              <a:r>
                <a:rPr lang="ko-KR" altLang="en-US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를 제외한 </a:t>
              </a:r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item profile </a:t>
              </a:r>
              <a:r>
                <a:rPr lang="ko-KR" altLang="en-US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생성</a:t>
              </a:r>
              <a:endPara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50C3D0-1EF6-4D13-8D7B-AFC1E2F802B1}"/>
                </a:ext>
              </a:extLst>
            </p:cNvPr>
            <p:cNvSpPr/>
            <p:nvPr/>
          </p:nvSpPr>
          <p:spPr>
            <a:xfrm>
              <a:off x="4336500" y="2360990"/>
              <a:ext cx="382233" cy="37825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2</a:t>
              </a:r>
              <a:endParaRPr lang="ko-KR" altLang="en-US" sz="16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18C683D-D880-4FE5-B05B-F56EF2B47C98}"/>
              </a:ext>
            </a:extLst>
          </p:cNvPr>
          <p:cNvGrpSpPr/>
          <p:nvPr/>
        </p:nvGrpSpPr>
        <p:grpSpPr>
          <a:xfrm>
            <a:off x="8019034" y="2295270"/>
            <a:ext cx="4172966" cy="378257"/>
            <a:chOff x="1199936" y="2227060"/>
            <a:chExt cx="4172966" cy="3782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D6F35B-82A0-4FF9-AF61-5401852D80E9}"/>
                </a:ext>
              </a:extLst>
            </p:cNvPr>
            <p:cNvSpPr txBox="1"/>
            <p:nvPr/>
          </p:nvSpPr>
          <p:spPr>
            <a:xfrm>
              <a:off x="1582169" y="2240277"/>
              <a:ext cx="3790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x,y</a:t>
              </a:r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ko-KR" altLang="en-US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간의 </a:t>
              </a:r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cosine</a:t>
              </a:r>
              <a:r>
                <a:rPr lang="ko-KR" altLang="en-US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유사도 기반 모델 생성</a:t>
              </a:r>
              <a:endPara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E79261D-0EB8-4F4A-8708-7F489EB916A3}"/>
                </a:ext>
              </a:extLst>
            </p:cNvPr>
            <p:cNvSpPr/>
            <p:nvPr/>
          </p:nvSpPr>
          <p:spPr>
            <a:xfrm>
              <a:off x="1199936" y="2227060"/>
              <a:ext cx="382233" cy="37825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3</a:t>
              </a:r>
              <a:endParaRPr lang="ko-KR" altLang="en-US" sz="1600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A76C643-310E-43FE-86D5-AC0C99FF2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825494"/>
            <a:ext cx="3945399" cy="32705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8BBCB7-2F61-43DA-919F-D15F9B603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75" t="27767" r="44614" b="33325"/>
          <a:stretch/>
        </p:blipFill>
        <p:spPr>
          <a:xfrm>
            <a:off x="8019034" y="2897996"/>
            <a:ext cx="3563366" cy="27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Ⅳ.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 결과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CBF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CBF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 예시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43A600-D4D3-41B7-995E-F90B67EF9391}"/>
              </a:ext>
            </a:extLst>
          </p:cNvPr>
          <p:cNvPicPr/>
          <p:nvPr/>
        </p:nvPicPr>
        <p:blipFill rotWithShape="1">
          <a:blip r:embed="rId2"/>
          <a:srcRect l="16762" t="57117" r="57945" b="26313"/>
          <a:stretch/>
        </p:blipFill>
        <p:spPr bwMode="auto">
          <a:xfrm>
            <a:off x="1069644" y="2362200"/>
            <a:ext cx="3426155" cy="1866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8BFC68-6B42-458C-A16D-58DE35829AC0}"/>
              </a:ext>
            </a:extLst>
          </p:cNvPr>
          <p:cNvCxnSpPr>
            <a:cxnSpLocks/>
          </p:cNvCxnSpPr>
          <p:nvPr/>
        </p:nvCxnSpPr>
        <p:spPr>
          <a:xfrm>
            <a:off x="2667000" y="2620296"/>
            <a:ext cx="16149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FEEED02-4EE0-4ED2-8FEA-D58DAE14B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39" b="96230" l="7143" r="90110">
                        <a14:foregroundMark x1="39011" y1="12787" x2="39011" y2="12787"/>
                        <a14:foregroundMark x1="50000" y1="4754" x2="50000" y2="4754"/>
                        <a14:foregroundMark x1="53297" y1="10656" x2="53297" y2="10656"/>
                        <a14:foregroundMark x1="25824" y1="91148" x2="25824" y2="91148"/>
                        <a14:foregroundMark x1="55495" y1="92459" x2="55495" y2="92459"/>
                        <a14:foregroundMark x1="47802" y1="96393" x2="47802" y2="96393"/>
                        <a14:foregroundMark x1="35165" y1="93115" x2="35165" y2="93115"/>
                        <a14:foregroundMark x1="9890" y1="72295" x2="9890" y2="72295"/>
                        <a14:foregroundMark x1="10989" y1="55574" x2="10989" y2="55574"/>
                        <a14:foregroundMark x1="10440" y1="44918" x2="10440" y2="44918"/>
                        <a14:foregroundMark x1="7692" y1="43443" x2="7692" y2="43443"/>
                        <a14:foregroundMark x1="45604" y1="1803" x2="45604" y2="1803"/>
                        <a14:foregroundMark x1="90110" y1="61803" x2="90110" y2="61803"/>
                        <a14:foregroundMark x1="69231" y1="92131" x2="69231" y2="92131"/>
                        <a14:foregroundMark x1="10440" y1="75082" x2="10440" y2="75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0" y="4229100"/>
            <a:ext cx="688435" cy="1896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6F9599-D42B-4F2A-8ACD-99326D645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42" b="96452" l="9360" r="91133">
                        <a14:foregroundMark x1="56650" y1="5968" x2="56650" y2="5968"/>
                        <a14:foregroundMark x1="60591" y1="2742" x2="60591" y2="2742"/>
                        <a14:foregroundMark x1="65517" y1="94355" x2="65517" y2="94355"/>
                        <a14:foregroundMark x1="57635" y1="96452" x2="57635" y2="96452"/>
                        <a14:foregroundMark x1="57635" y1="96452" x2="57635" y2="96452"/>
                        <a14:foregroundMark x1="39409" y1="95645" x2="39409" y2="95645"/>
                        <a14:foregroundMark x1="91133" y1="77419" x2="91133" y2="77419"/>
                        <a14:foregroundMark x1="91133" y1="69516" x2="91133" y2="69516"/>
                        <a14:foregroundMark x1="91133" y1="54677" x2="91133" y2="54677"/>
                        <a14:foregroundMark x1="57635" y1="93226" x2="57635" y2="93226"/>
                        <a14:foregroundMark x1="78818" y1="92903" x2="78818" y2="92903"/>
                        <a14:backgroundMark x1="28571" y1="31613" x2="28571" y2="31613"/>
                        <a14:backgroundMark x1="34483" y1="14516" x2="34483" y2="14516"/>
                        <a14:backgroundMark x1="34975" y1="7097" x2="34975" y2="7097"/>
                        <a14:backgroundMark x1="10345" y1="63710" x2="10345" y2="63710"/>
                        <a14:backgroundMark x1="12315" y1="77097" x2="12315" y2="77097"/>
                        <a14:backgroundMark x1="12808" y1="92097" x2="12808" y2="92097"/>
                        <a14:backgroundMark x1="15764" y1="95000" x2="15764" y2="9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0109" y="4229100"/>
            <a:ext cx="688435" cy="18964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CF225B-3972-4409-BA8E-18170F0645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43" b="96230" l="0" r="97484">
                        <a14:foregroundMark x1="41509" y1="6557" x2="41509" y2="6557"/>
                        <a14:foregroundMark x1="59119" y1="3443" x2="59119" y2="3443"/>
                        <a14:foregroundMark x1="89308" y1="79180" x2="89308" y2="79180"/>
                        <a14:foregroundMark x1="12579" y1="69344" x2="12579" y2="69344"/>
                        <a14:foregroundMark x1="15723" y1="92951" x2="15723" y2="92951"/>
                        <a14:foregroundMark x1="53459" y1="95410" x2="53459" y2="95410"/>
                        <a14:foregroundMark x1="62264" y1="95410" x2="62264" y2="95410"/>
                        <a14:foregroundMark x1="23270" y1="96230" x2="23270" y2="96230"/>
                        <a14:foregroundMark x1="81132" y1="94426" x2="81132" y2="94426"/>
                        <a14:foregroundMark x1="69811" y1="78361" x2="69811" y2="78361"/>
                        <a14:foregroundMark x1="49057" y1="84590" x2="49057" y2="84590"/>
                        <a14:foregroundMark x1="64151" y1="58689" x2="64151" y2="58689"/>
                        <a14:foregroundMark x1="17610" y1="59016" x2="17610" y2="59016"/>
                        <a14:foregroundMark x1="89308" y1="59508" x2="89308" y2="59508"/>
                        <a14:foregroundMark x1="18239" y1="91639" x2="18239" y2="91639"/>
                        <a14:foregroundMark x1="23270" y1="87377" x2="23270" y2="87377"/>
                        <a14:foregroundMark x1="23270" y1="88361" x2="23270" y2="88361"/>
                        <a14:foregroundMark x1="22642" y1="88689" x2="22642" y2="88689"/>
                        <a14:foregroundMark x1="18868" y1="89836" x2="18868" y2="89836"/>
                        <a14:foregroundMark x1="20126" y1="89344" x2="20126" y2="89344"/>
                        <a14:foregroundMark x1="94969" y1="86557" x2="94969" y2="86557"/>
                        <a14:foregroundMark x1="96226" y1="82951" x2="96226" y2="82951"/>
                        <a14:foregroundMark x1="91824" y1="54754" x2="91824" y2="54754"/>
                        <a14:foregroundMark x1="92453" y1="55574" x2="92453" y2="55574"/>
                        <a14:foregroundMark x1="6289" y1="55738" x2="6289" y2="55738"/>
                        <a14:foregroundMark x1="6289" y1="58197" x2="6289" y2="58197"/>
                        <a14:foregroundMark x1="3774" y1="57705" x2="3774" y2="57705"/>
                        <a14:foregroundMark x1="3774" y1="54918" x2="3774" y2="54918"/>
                        <a14:foregroundMark x1="6289" y1="47213" x2="6289" y2="47213"/>
                        <a14:foregroundMark x1="6289" y1="52951" x2="6289" y2="52951"/>
                        <a14:foregroundMark x1="5031" y1="52951" x2="5031" y2="52951"/>
                        <a14:foregroundMark x1="6289" y1="82295" x2="6289" y2="82295"/>
                        <a14:foregroundMark x1="0" y1="80656" x2="0" y2="80656"/>
                        <a14:foregroundMark x1="3774" y1="82295" x2="3774" y2="82295"/>
                        <a14:foregroundMark x1="7547" y1="87705" x2="7547" y2="87705"/>
                        <a14:foregroundMark x1="91824" y1="80656" x2="91824" y2="80656"/>
                        <a14:foregroundMark x1="91824" y1="71639" x2="91824" y2="71639"/>
                        <a14:foregroundMark x1="92453" y1="62295" x2="92453" y2="62295"/>
                        <a14:foregroundMark x1="94969" y1="55738" x2="94969" y2="55738"/>
                        <a14:foregroundMark x1="96855" y1="62787" x2="97484" y2="64590"/>
                        <a14:foregroundMark x1="97484" y1="70328" x2="97484" y2="71803"/>
                        <a14:foregroundMark x1="97484" y1="73770" x2="97484" y2="737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1070" y="4229100"/>
            <a:ext cx="569311" cy="1896476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A3C036DF-0AE2-433B-A36F-91684397A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4525" y="2263679"/>
            <a:ext cx="8112184" cy="24991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선택 맥주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진한 </a:t>
            </a:r>
            <a:r>
              <a:rPr lang="ko-KR" altLang="en-US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밀향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캬라멜향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베이스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건포도나 포도와 같은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과일향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진하고 매우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달다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 맥주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 :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오트밀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베이스에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체리향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감미된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맥주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 :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건포도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캬라멜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바닐라 향이 진한 도수 높은 맥주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 :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오렌지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생강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꿀의 향과 맛이 강한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단맛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맥주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 :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오렌지 향과 </a:t>
            </a:r>
            <a:r>
              <a:rPr lang="ko-KR" altLang="en-US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캬라멜향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밀향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섞인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과일향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강한 맥주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 :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풍선껌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같이 단 </a:t>
            </a:r>
            <a:r>
              <a:rPr lang="ko-KR" altLang="en-US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과일향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딸기향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</a:t>
            </a:r>
            <a:r>
              <a:rPr lang="ko-KR" altLang="en-US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캬라멜향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섞인 매우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 맛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맥주 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EEB8E2B-603D-40F2-A853-9C1A9F6C78E0}"/>
              </a:ext>
            </a:extLst>
          </p:cNvPr>
          <p:cNvSpPr/>
          <p:nvPr/>
        </p:nvSpPr>
        <p:spPr>
          <a:xfrm rot="5400000">
            <a:off x="4508268" y="3150869"/>
            <a:ext cx="435205" cy="28956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F66175-A3B5-403F-A786-A8DE64B01305}"/>
              </a:ext>
            </a:extLst>
          </p:cNvPr>
          <p:cNvSpPr/>
          <p:nvPr/>
        </p:nvSpPr>
        <p:spPr>
          <a:xfrm>
            <a:off x="5024525" y="4948666"/>
            <a:ext cx="6401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캬라멜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과일 향이 가미된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향이 진하고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 맛의 맥주를 추천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!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ED33B3FB-EF2A-4C25-A083-85D8466143F4}"/>
              </a:ext>
            </a:extLst>
          </p:cNvPr>
          <p:cNvSpPr/>
          <p:nvPr/>
        </p:nvSpPr>
        <p:spPr>
          <a:xfrm rot="5400000">
            <a:off x="4527950" y="5021488"/>
            <a:ext cx="435205" cy="28956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Ⅲ.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 적용 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4DCD1C-E64F-4339-8124-22BE74499C64}"/>
              </a:ext>
            </a:extLst>
          </p:cNvPr>
          <p:cNvSpPr txBox="1"/>
          <p:nvPr/>
        </p:nvSpPr>
        <p:spPr>
          <a:xfrm>
            <a:off x="922635" y="2057400"/>
            <a:ext cx="10549152" cy="171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</a:t>
            </a:r>
            <a:r>
              <a:rPr lang="ko-KR" altLang="en-US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 시스템 알고리즘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구축할 때 주로 쓰이는 패키지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데이터 셋에서 가져온 데이터 프레임 형식에서 추천을 위해서는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“</a:t>
            </a:r>
            <a:r>
              <a:rPr lang="en-US" altLang="ko-KR" sz="1600" dirty="0" err="1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realRatingsMatrix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”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형태로 변환 필요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ex) method=“IBCF”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아이템 기반 협업 필터링 모델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 / method=“UBCF”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 기반 협업 필터링 모델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predict </a:t>
            </a:r>
            <a:r>
              <a:rPr lang="ko-KR" altLang="en-US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실제로 추천 리스트를 반환하는 데 활용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Recommenderlab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패키지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CD4813-D117-4435-B837-AEA13D4116B6}"/>
              </a:ext>
            </a:extLst>
          </p:cNvPr>
          <p:cNvSpPr txBox="1"/>
          <p:nvPr/>
        </p:nvSpPr>
        <p:spPr>
          <a:xfrm>
            <a:off x="922635" y="4261449"/>
            <a:ext cx="6961239" cy="122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train set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있는 정보는 추천 모델이 잘 구축되지만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</a:p>
          <a:p>
            <a:pPr>
              <a:lnSpc>
                <a:spcPct val="16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test set</a:t>
            </a:r>
            <a:r>
              <a:rPr lang="ko-KR" altLang="en-US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있는 정보로는 구축 </a:t>
            </a:r>
            <a:r>
              <a:rPr lang="en-US" altLang="ko-KR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x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train set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test set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뽑히는 맥주 종류 수가 다르기 때문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C3DFA-622A-4DD9-82DF-DFCE6AEFF4CF}"/>
              </a:ext>
            </a:extLst>
          </p:cNvPr>
          <p:cNvSpPr txBox="1"/>
          <p:nvPr/>
        </p:nvSpPr>
        <p:spPr>
          <a:xfrm>
            <a:off x="998754" y="5546067"/>
            <a:ext cx="981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* Cold Start </a:t>
            </a:r>
          </a:p>
          <a:p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새로운 사용자나 새로운 아이템이 등장했을 경우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부족으로 인해 추천되지 않는 문제점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FDD1CDC-58D5-4CFF-ACD0-E240E07E7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72596"/>
              </p:ext>
            </p:extLst>
          </p:nvPr>
        </p:nvGraphicFramePr>
        <p:xfrm>
          <a:off x="7315200" y="3651513"/>
          <a:ext cx="3185650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56">
                  <a:extLst>
                    <a:ext uri="{9D8B030D-6E8A-4147-A177-3AD203B41FA5}">
                      <a16:colId xmlns:a16="http://schemas.microsoft.com/office/drawing/2014/main" val="3860553648"/>
                    </a:ext>
                  </a:extLst>
                </a:gridCol>
                <a:gridCol w="727393">
                  <a:extLst>
                    <a:ext uri="{9D8B030D-6E8A-4147-A177-3AD203B41FA5}">
                      <a16:colId xmlns:a16="http://schemas.microsoft.com/office/drawing/2014/main" val="1345455174"/>
                    </a:ext>
                  </a:extLst>
                </a:gridCol>
                <a:gridCol w="438354">
                  <a:extLst>
                    <a:ext uri="{9D8B030D-6E8A-4147-A177-3AD203B41FA5}">
                      <a16:colId xmlns:a16="http://schemas.microsoft.com/office/drawing/2014/main" val="4070255129"/>
                    </a:ext>
                  </a:extLst>
                </a:gridCol>
                <a:gridCol w="521849">
                  <a:extLst>
                    <a:ext uri="{9D8B030D-6E8A-4147-A177-3AD203B41FA5}">
                      <a16:colId xmlns:a16="http://schemas.microsoft.com/office/drawing/2014/main" val="3040183963"/>
                    </a:ext>
                  </a:extLst>
                </a:gridCol>
                <a:gridCol w="521849">
                  <a:extLst>
                    <a:ext uri="{9D8B030D-6E8A-4147-A177-3AD203B41FA5}">
                      <a16:colId xmlns:a16="http://schemas.microsoft.com/office/drawing/2014/main" val="2805409101"/>
                    </a:ext>
                  </a:extLst>
                </a:gridCol>
                <a:gridCol w="521849">
                  <a:extLst>
                    <a:ext uri="{9D8B030D-6E8A-4147-A177-3AD203B41FA5}">
                      <a16:colId xmlns:a16="http://schemas.microsoft.com/office/drawing/2014/main" val="597530009"/>
                    </a:ext>
                  </a:extLst>
                </a:gridCol>
              </a:tblGrid>
              <a:tr h="31472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Item</a:t>
                      </a:r>
                      <a:endParaRPr lang="ko-KR" altLang="en-US" sz="1600" b="1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24014"/>
                  </a:ext>
                </a:extLst>
              </a:tr>
              <a:tr h="3147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U</a:t>
                      </a:r>
                    </a:p>
                    <a:p>
                      <a:pPr algn="ctr" latinLnBrk="1"/>
                      <a:r>
                        <a:rPr lang="en-US" altLang="ko-KR" sz="16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</a:t>
                      </a:r>
                    </a:p>
                    <a:p>
                      <a:pPr algn="ctr" latinLnBrk="1"/>
                      <a:r>
                        <a:rPr lang="en-US" altLang="ko-KR" sz="16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</a:t>
                      </a:r>
                    </a:p>
                    <a:p>
                      <a:pPr algn="ctr" latinLnBrk="1"/>
                      <a:r>
                        <a:rPr lang="en-US" altLang="ko-KR" sz="16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</a:t>
                      </a:r>
                      <a:endParaRPr lang="ko-KR" altLang="en-US" sz="1600" b="1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381035"/>
                  </a:ext>
                </a:extLst>
              </a:tr>
              <a:tr h="314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23275"/>
                  </a:ext>
                </a:extLst>
              </a:tr>
              <a:tr h="314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306031"/>
                  </a:ext>
                </a:extLst>
              </a:tr>
              <a:tr h="314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922357"/>
                  </a:ext>
                </a:extLst>
              </a:tr>
              <a:tr h="3147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5013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2DF8E56-6495-490A-9B51-BFE2B3D7E162}"/>
              </a:ext>
            </a:extLst>
          </p:cNvPr>
          <p:cNvSpPr txBox="1"/>
          <p:nvPr/>
        </p:nvSpPr>
        <p:spPr>
          <a:xfrm>
            <a:off x="8572069" y="4628142"/>
            <a:ext cx="330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Rating</a:t>
            </a:r>
            <a:endParaRPr lang="ko-KR" altLang="en-US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5B5F12-98C8-467E-8BBC-F6AA785A4D04}"/>
              </a:ext>
            </a:extLst>
          </p:cNvPr>
          <p:cNvSpPr/>
          <p:nvPr/>
        </p:nvSpPr>
        <p:spPr>
          <a:xfrm>
            <a:off x="998754" y="393564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Cold Start Problem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334927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Ⅱ.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</a:t>
            </a:r>
            <a:r>
              <a:rPr lang="ko-KR" altLang="en-US" sz="32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전처리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BBBA4-EE4F-40F3-96DA-67A25C681BFC}"/>
              </a:ext>
            </a:extLst>
          </p:cNvPr>
          <p:cNvSpPr txBox="1"/>
          <p:nvPr/>
        </p:nvSpPr>
        <p:spPr>
          <a:xfrm>
            <a:off x="877711" y="1748714"/>
            <a:ext cx="452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) 3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 </a:t>
            </a:r>
            <a:r>
              <a:rPr lang="ko-KR" altLang="en-US" sz="2000" b="1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이상 </a:t>
            </a:r>
            <a:r>
              <a:rPr lang="en-US" altLang="ko-KR" sz="2000" b="1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Review</a:t>
            </a:r>
            <a:r>
              <a:rPr lang="ko-KR" altLang="en-US" sz="2000" b="1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남긴 사용자 추출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B6979-CED4-4AA8-B192-9F60483E3FDA}"/>
              </a:ext>
            </a:extLst>
          </p:cNvPr>
          <p:cNvSpPr txBox="1"/>
          <p:nvPr/>
        </p:nvSpPr>
        <p:spPr>
          <a:xfrm>
            <a:off x="1000125" y="4896061"/>
            <a:ext cx="982027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Cold Start Problem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해결책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review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1,2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개만 남긴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user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CF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학습시키면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특정 사용자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에게 추천되지 않는 문제점 발생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6BEE74-6634-4726-8771-5FB3E241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244285"/>
            <a:ext cx="10201275" cy="25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Ⅲ.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 적용 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Code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참고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AC123C-2476-4312-9E8F-7C7507C04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96" y="2135294"/>
            <a:ext cx="6386992" cy="26778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86563A-EA9B-4990-ADD1-F1D501D3E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903647"/>
            <a:ext cx="6068575" cy="10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2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Ⅲ.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 적용 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4DCD1C-E64F-4339-8124-22BE74499C64}"/>
              </a:ext>
            </a:extLst>
          </p:cNvPr>
          <p:cNvSpPr txBox="1"/>
          <p:nvPr/>
        </p:nvSpPr>
        <p:spPr>
          <a:xfrm>
            <a:off x="922635" y="2057400"/>
            <a:ext cx="10549152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프레임의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format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변형시킬 때 쓰는 패키지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melt() : wide format data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long-format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으로 변환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cast() : long format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data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wide-format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으로 변환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reshape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패키지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80F9B6-29DA-4CDC-8B3C-5E31509E8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1" y="1666567"/>
            <a:ext cx="4114800" cy="1838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346E8-42B6-4F6C-8B76-9CBD04894B3F}"/>
              </a:ext>
            </a:extLst>
          </p:cNvPr>
          <p:cNvSpPr txBox="1"/>
          <p:nvPr/>
        </p:nvSpPr>
        <p:spPr>
          <a:xfrm>
            <a:off x="836389" y="3291595"/>
            <a:ext cx="502920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코딩 결과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1237F5-052F-4883-BCFC-342905546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4" y="4131936"/>
            <a:ext cx="3497046" cy="20910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9EFC6C-ED94-482A-873E-0BF8C4B9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03" y="4140800"/>
            <a:ext cx="3240798" cy="20910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3FE164-F022-4BF0-B65A-5850BD8E9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12" y="4140800"/>
            <a:ext cx="3036036" cy="20910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2012D5-3ECD-49A4-97A5-C12D35A7F0E6}"/>
              </a:ext>
            </a:extLst>
          </p:cNvPr>
          <p:cNvSpPr txBox="1"/>
          <p:nvPr/>
        </p:nvSpPr>
        <p:spPr>
          <a:xfrm>
            <a:off x="1373420" y="3810000"/>
            <a:ext cx="3036036" cy="314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</a:t>
            </a:r>
            <a:r>
              <a:rPr lang="en-US" altLang="ko-KR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shipdata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8BB536-4373-41AE-8C72-25BA832840A2}"/>
              </a:ext>
            </a:extLst>
          </p:cNvPr>
          <p:cNvSpPr txBox="1"/>
          <p:nvPr/>
        </p:nvSpPr>
        <p:spPr>
          <a:xfrm>
            <a:off x="4836403" y="3817497"/>
            <a:ext cx="3036036" cy="314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</a:t>
            </a:r>
            <a:r>
              <a:rPr lang="en-US" altLang="ko-KR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melt.ships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0C5A79-6A36-4412-96F0-1A5FC38E39C4}"/>
              </a:ext>
            </a:extLst>
          </p:cNvPr>
          <p:cNvSpPr txBox="1"/>
          <p:nvPr/>
        </p:nvSpPr>
        <p:spPr>
          <a:xfrm>
            <a:off x="8363712" y="3810000"/>
            <a:ext cx="3036036" cy="314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</a:t>
            </a:r>
            <a:r>
              <a:rPr lang="en-US" altLang="ko-KR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cast.ships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69766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Ⅲ.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 적용 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4DCD1C-E64F-4339-8124-22BE74499C64}"/>
              </a:ext>
            </a:extLst>
          </p:cNvPr>
          <p:cNvSpPr txBox="1"/>
          <p:nvPr/>
        </p:nvSpPr>
        <p:spPr>
          <a:xfrm>
            <a:off x="922635" y="2057400"/>
            <a:ext cx="10549152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long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형태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&gt;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realRatingMatrix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형태에 맞게 변형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– reshape2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패키지의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acast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활용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cast()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dcast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데이터프레임을 결과로 반환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/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acast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벡터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행렬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배열을 결과로 반환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Beer data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적용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346E8-42B6-4F6C-8B76-9CBD04894B3F}"/>
              </a:ext>
            </a:extLst>
          </p:cNvPr>
          <p:cNvSpPr txBox="1"/>
          <p:nvPr/>
        </p:nvSpPr>
        <p:spPr>
          <a:xfrm>
            <a:off x="836389" y="3200400"/>
            <a:ext cx="502920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코딩 결과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7BB31-4A02-471A-AD5A-9E35A0EFB64C}"/>
              </a:ext>
            </a:extLst>
          </p:cNvPr>
          <p:cNvSpPr txBox="1"/>
          <p:nvPr/>
        </p:nvSpPr>
        <p:spPr>
          <a:xfrm>
            <a:off x="888815" y="3616581"/>
            <a:ext cx="3606985" cy="31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데이터셋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7F0F94-9AC8-4557-8BDA-F52143919D67}"/>
              </a:ext>
            </a:extLst>
          </p:cNvPr>
          <p:cNvSpPr txBox="1"/>
          <p:nvPr/>
        </p:nvSpPr>
        <p:spPr>
          <a:xfrm>
            <a:off x="5029198" y="3581400"/>
            <a:ext cx="6826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변환 데이터셋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&gt;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12D1F8-44FC-4500-B598-B261422F9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7518" r="29627" b="-1"/>
          <a:stretch/>
        </p:blipFill>
        <p:spPr>
          <a:xfrm>
            <a:off x="1537633" y="3886484"/>
            <a:ext cx="2362200" cy="1698454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547CAC3-C69D-48CC-9C71-7D282D519C54}"/>
              </a:ext>
            </a:extLst>
          </p:cNvPr>
          <p:cNvSpPr/>
          <p:nvPr/>
        </p:nvSpPr>
        <p:spPr>
          <a:xfrm>
            <a:off x="4267202" y="4464419"/>
            <a:ext cx="457198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182A3-2326-4E6B-996D-B6A53E63F6CE}"/>
              </a:ext>
            </a:extLst>
          </p:cNvPr>
          <p:cNvSpPr txBox="1"/>
          <p:nvPr/>
        </p:nvSpPr>
        <p:spPr>
          <a:xfrm>
            <a:off x="1037689" y="5502001"/>
            <a:ext cx="104459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데이터 셋에서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user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왼쪽 기준변수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beer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열 변수로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그리고 그 벡터 사이에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review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들어간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데이터셋을 생성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사용자가 평가를 내린 맥주 이외 값에는 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값이 들어가고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평가한 항목에만 실제 평가 점수가 </a:t>
            </a:r>
            <a:r>
              <a:rPr lang="ko-KR" altLang="en-US" sz="14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들어감</a:t>
            </a:r>
            <a:endParaRPr lang="ko-KR" altLang="en-US" sz="1400" dirty="0">
              <a:solidFill>
                <a:srgbClr val="C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18E7AE-9FF7-4B43-9834-DCF6BB69D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77" y="3882723"/>
            <a:ext cx="6684823" cy="15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56304" cy="3421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00" y="0"/>
            <a:ext cx="3645535" cy="3111500"/>
          </a:xfrm>
          <a:custGeom>
            <a:avLst/>
            <a:gdLst/>
            <a:ahLst/>
            <a:cxnLst/>
            <a:rect l="l" t="t" r="r" b="b"/>
            <a:pathLst>
              <a:path w="3645535" h="3111500">
                <a:moveTo>
                  <a:pt x="3644936" y="0"/>
                </a:moveTo>
                <a:lnTo>
                  <a:pt x="0" y="0"/>
                </a:lnTo>
                <a:lnTo>
                  <a:pt x="0" y="3111500"/>
                </a:lnTo>
                <a:lnTo>
                  <a:pt x="3644936" y="0"/>
                </a:lnTo>
                <a:close/>
              </a:path>
            </a:pathLst>
          </a:custGeom>
          <a:solidFill>
            <a:srgbClr val="AE4545"/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8808" y="626363"/>
            <a:ext cx="11454384" cy="6231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337628"/>
            <a:ext cx="11410950" cy="6038850"/>
          </a:xfrm>
          <a:custGeom>
            <a:avLst/>
            <a:gdLst/>
            <a:ahLst/>
            <a:cxnLst/>
            <a:rect l="l" t="t" r="r" b="b"/>
            <a:pathLst>
              <a:path w="11410950" h="6038850">
                <a:moveTo>
                  <a:pt x="0" y="6038850"/>
                </a:moveTo>
                <a:lnTo>
                  <a:pt x="11410950" y="6038850"/>
                </a:lnTo>
                <a:lnTo>
                  <a:pt x="11410950" y="0"/>
                </a:lnTo>
                <a:lnTo>
                  <a:pt x="0" y="0"/>
                </a:lnTo>
                <a:lnTo>
                  <a:pt x="0" y="6038850"/>
                </a:lnTo>
                <a:close/>
              </a:path>
            </a:pathLst>
          </a:custGeom>
          <a:solidFill>
            <a:srgbClr val="FBF8EE"/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6C0AE6-FB58-43B0-A0C5-D7E03E3DBC06}"/>
              </a:ext>
            </a:extLst>
          </p:cNvPr>
          <p:cNvGrpSpPr/>
          <p:nvPr/>
        </p:nvGrpSpPr>
        <p:grpSpPr>
          <a:xfrm>
            <a:off x="4107560" y="1600200"/>
            <a:ext cx="4444619" cy="660400"/>
            <a:chOff x="4107560" y="1766316"/>
            <a:chExt cx="4444619" cy="660400"/>
          </a:xfrm>
        </p:grpSpPr>
        <p:sp>
          <p:nvSpPr>
            <p:cNvPr id="7" name="object 7"/>
            <p:cNvSpPr/>
            <p:nvPr/>
          </p:nvSpPr>
          <p:spPr>
            <a:xfrm>
              <a:off x="4107560" y="1766316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330200" y="0"/>
                  </a:moveTo>
                  <a:lnTo>
                    <a:pt x="281403" y="3580"/>
                  </a:lnTo>
                  <a:lnTo>
                    <a:pt x="234831" y="13979"/>
                  </a:lnTo>
                  <a:lnTo>
                    <a:pt x="190992" y="30688"/>
                  </a:lnTo>
                  <a:lnTo>
                    <a:pt x="150399" y="53195"/>
                  </a:lnTo>
                  <a:lnTo>
                    <a:pt x="113561" y="80989"/>
                  </a:lnTo>
                  <a:lnTo>
                    <a:pt x="80989" y="113561"/>
                  </a:lnTo>
                  <a:lnTo>
                    <a:pt x="53195" y="150399"/>
                  </a:lnTo>
                  <a:lnTo>
                    <a:pt x="30688" y="190992"/>
                  </a:lnTo>
                  <a:lnTo>
                    <a:pt x="13979" y="234831"/>
                  </a:lnTo>
                  <a:lnTo>
                    <a:pt x="3580" y="281403"/>
                  </a:lnTo>
                  <a:lnTo>
                    <a:pt x="0" y="330200"/>
                  </a:lnTo>
                  <a:lnTo>
                    <a:pt x="3580" y="378996"/>
                  </a:lnTo>
                  <a:lnTo>
                    <a:pt x="13979" y="425568"/>
                  </a:lnTo>
                  <a:lnTo>
                    <a:pt x="30688" y="469407"/>
                  </a:lnTo>
                  <a:lnTo>
                    <a:pt x="53195" y="510000"/>
                  </a:lnTo>
                  <a:lnTo>
                    <a:pt x="80989" y="546838"/>
                  </a:lnTo>
                  <a:lnTo>
                    <a:pt x="113561" y="579410"/>
                  </a:lnTo>
                  <a:lnTo>
                    <a:pt x="150399" y="607204"/>
                  </a:lnTo>
                  <a:lnTo>
                    <a:pt x="190992" y="629711"/>
                  </a:lnTo>
                  <a:lnTo>
                    <a:pt x="234831" y="646420"/>
                  </a:lnTo>
                  <a:lnTo>
                    <a:pt x="281403" y="656819"/>
                  </a:lnTo>
                  <a:lnTo>
                    <a:pt x="330200" y="660400"/>
                  </a:lnTo>
                  <a:lnTo>
                    <a:pt x="378996" y="656819"/>
                  </a:lnTo>
                  <a:lnTo>
                    <a:pt x="425568" y="646420"/>
                  </a:lnTo>
                  <a:lnTo>
                    <a:pt x="469407" y="629711"/>
                  </a:lnTo>
                  <a:lnTo>
                    <a:pt x="510000" y="607204"/>
                  </a:lnTo>
                  <a:lnTo>
                    <a:pt x="546838" y="579410"/>
                  </a:lnTo>
                  <a:lnTo>
                    <a:pt x="579410" y="546838"/>
                  </a:lnTo>
                  <a:lnTo>
                    <a:pt x="607204" y="510000"/>
                  </a:lnTo>
                  <a:lnTo>
                    <a:pt x="629711" y="469407"/>
                  </a:lnTo>
                  <a:lnTo>
                    <a:pt x="646420" y="425568"/>
                  </a:lnTo>
                  <a:lnTo>
                    <a:pt x="656819" y="378996"/>
                  </a:lnTo>
                  <a:lnTo>
                    <a:pt x="660400" y="330200"/>
                  </a:lnTo>
                  <a:lnTo>
                    <a:pt x="656819" y="281403"/>
                  </a:lnTo>
                  <a:lnTo>
                    <a:pt x="646420" y="234831"/>
                  </a:lnTo>
                  <a:lnTo>
                    <a:pt x="629711" y="190992"/>
                  </a:lnTo>
                  <a:lnTo>
                    <a:pt x="607204" y="150399"/>
                  </a:lnTo>
                  <a:lnTo>
                    <a:pt x="579410" y="113561"/>
                  </a:lnTo>
                  <a:lnTo>
                    <a:pt x="546838" y="80989"/>
                  </a:lnTo>
                  <a:lnTo>
                    <a:pt x="510000" y="53195"/>
                  </a:lnTo>
                  <a:lnTo>
                    <a:pt x="469407" y="30688"/>
                  </a:lnTo>
                  <a:lnTo>
                    <a:pt x="425568" y="13979"/>
                  </a:lnTo>
                  <a:lnTo>
                    <a:pt x="378996" y="358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9C8E8B"/>
            </a:solidFill>
          </p:spPr>
          <p:txBody>
            <a:bodyPr wrap="square" lIns="0" tIns="0" rIns="0" bIns="0" rtlCol="0"/>
            <a:lstStyle/>
            <a:p>
              <a:endParaRPr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4310253" y="1919732"/>
              <a:ext cx="254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FFFF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Malgun Gothic"/>
                </a:rPr>
                <a:t>Ⅰ</a:t>
              </a:r>
              <a:endParaRPr dirty="0"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389879" y="1864232"/>
              <a:ext cx="316230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35" dirty="0">
                  <a:solidFill>
                    <a:srgbClr val="3A3838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Malgun Gothic"/>
                </a:rPr>
                <a:t>주제 선정</a:t>
              </a:r>
              <a:endParaRPr sz="2800" dirty="0"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160B17-8232-48B4-AEB3-C0B810B317BA}"/>
              </a:ext>
            </a:extLst>
          </p:cNvPr>
          <p:cNvGrpSpPr/>
          <p:nvPr/>
        </p:nvGrpSpPr>
        <p:grpSpPr>
          <a:xfrm>
            <a:off x="4107560" y="2492883"/>
            <a:ext cx="4960239" cy="661035"/>
            <a:chOff x="4107560" y="2996565"/>
            <a:chExt cx="4960239" cy="661035"/>
          </a:xfrm>
        </p:grpSpPr>
        <p:sp>
          <p:nvSpPr>
            <p:cNvPr id="11" name="object 11"/>
            <p:cNvSpPr/>
            <p:nvPr/>
          </p:nvSpPr>
          <p:spPr>
            <a:xfrm>
              <a:off x="4107560" y="2996565"/>
              <a:ext cx="660400" cy="661035"/>
            </a:xfrm>
            <a:custGeom>
              <a:avLst/>
              <a:gdLst/>
              <a:ahLst/>
              <a:cxnLst/>
              <a:rect l="l" t="t" r="r" b="b"/>
              <a:pathLst>
                <a:path w="660400" h="661035">
                  <a:moveTo>
                    <a:pt x="330200" y="0"/>
                  </a:moveTo>
                  <a:lnTo>
                    <a:pt x="281403" y="3583"/>
                  </a:lnTo>
                  <a:lnTo>
                    <a:pt x="234831" y="13990"/>
                  </a:lnTo>
                  <a:lnTo>
                    <a:pt x="190992" y="30711"/>
                  </a:lnTo>
                  <a:lnTo>
                    <a:pt x="150399" y="53233"/>
                  </a:lnTo>
                  <a:lnTo>
                    <a:pt x="113561" y="81044"/>
                  </a:lnTo>
                  <a:lnTo>
                    <a:pt x="80989" y="113633"/>
                  </a:lnTo>
                  <a:lnTo>
                    <a:pt x="53195" y="150488"/>
                  </a:lnTo>
                  <a:lnTo>
                    <a:pt x="30688" y="191096"/>
                  </a:lnTo>
                  <a:lnTo>
                    <a:pt x="13979" y="234947"/>
                  </a:lnTo>
                  <a:lnTo>
                    <a:pt x="3580" y="281527"/>
                  </a:lnTo>
                  <a:lnTo>
                    <a:pt x="0" y="330326"/>
                  </a:lnTo>
                  <a:lnTo>
                    <a:pt x="3580" y="379123"/>
                  </a:lnTo>
                  <a:lnTo>
                    <a:pt x="13979" y="425695"/>
                  </a:lnTo>
                  <a:lnTo>
                    <a:pt x="30688" y="469534"/>
                  </a:lnTo>
                  <a:lnTo>
                    <a:pt x="53195" y="510127"/>
                  </a:lnTo>
                  <a:lnTo>
                    <a:pt x="80989" y="546965"/>
                  </a:lnTo>
                  <a:lnTo>
                    <a:pt x="113561" y="579537"/>
                  </a:lnTo>
                  <a:lnTo>
                    <a:pt x="150399" y="607331"/>
                  </a:lnTo>
                  <a:lnTo>
                    <a:pt x="190992" y="629838"/>
                  </a:lnTo>
                  <a:lnTo>
                    <a:pt x="234831" y="646547"/>
                  </a:lnTo>
                  <a:lnTo>
                    <a:pt x="281403" y="656946"/>
                  </a:lnTo>
                  <a:lnTo>
                    <a:pt x="330200" y="660526"/>
                  </a:lnTo>
                  <a:lnTo>
                    <a:pt x="378996" y="656946"/>
                  </a:lnTo>
                  <a:lnTo>
                    <a:pt x="425568" y="646547"/>
                  </a:lnTo>
                  <a:lnTo>
                    <a:pt x="469407" y="629838"/>
                  </a:lnTo>
                  <a:lnTo>
                    <a:pt x="510000" y="607331"/>
                  </a:lnTo>
                  <a:lnTo>
                    <a:pt x="546838" y="579537"/>
                  </a:lnTo>
                  <a:lnTo>
                    <a:pt x="579410" y="546965"/>
                  </a:lnTo>
                  <a:lnTo>
                    <a:pt x="607204" y="510127"/>
                  </a:lnTo>
                  <a:lnTo>
                    <a:pt x="629711" y="469534"/>
                  </a:lnTo>
                  <a:lnTo>
                    <a:pt x="646420" y="425695"/>
                  </a:lnTo>
                  <a:lnTo>
                    <a:pt x="656819" y="379123"/>
                  </a:lnTo>
                  <a:lnTo>
                    <a:pt x="660400" y="330326"/>
                  </a:lnTo>
                  <a:lnTo>
                    <a:pt x="656819" y="281527"/>
                  </a:lnTo>
                  <a:lnTo>
                    <a:pt x="646420" y="234947"/>
                  </a:lnTo>
                  <a:lnTo>
                    <a:pt x="629711" y="191096"/>
                  </a:lnTo>
                  <a:lnTo>
                    <a:pt x="607204" y="150488"/>
                  </a:lnTo>
                  <a:lnTo>
                    <a:pt x="579410" y="113633"/>
                  </a:lnTo>
                  <a:lnTo>
                    <a:pt x="546838" y="81044"/>
                  </a:lnTo>
                  <a:lnTo>
                    <a:pt x="510000" y="53233"/>
                  </a:lnTo>
                  <a:lnTo>
                    <a:pt x="469407" y="30711"/>
                  </a:lnTo>
                  <a:lnTo>
                    <a:pt x="425568" y="13990"/>
                  </a:lnTo>
                  <a:lnTo>
                    <a:pt x="378996" y="3583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9C8E8B"/>
            </a:solidFill>
          </p:spPr>
          <p:txBody>
            <a:bodyPr wrap="square" lIns="0" tIns="0" rIns="0" bIns="0" rtlCol="0"/>
            <a:lstStyle/>
            <a:p>
              <a:endParaRPr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4310253" y="3180334"/>
              <a:ext cx="254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FFFF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Malgun Gothic"/>
                </a:rPr>
                <a:t>Ⅱ</a:t>
              </a:r>
              <a:endParaRPr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389878" y="3072130"/>
              <a:ext cx="3677921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55" dirty="0">
                  <a:solidFill>
                    <a:srgbClr val="3A3838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Malgun Gothic"/>
                </a:rPr>
                <a:t>데이터 탐색 및 </a:t>
              </a:r>
              <a:r>
                <a:rPr lang="ko-KR" altLang="en-US" sz="2800" b="1" spc="-55" dirty="0" err="1">
                  <a:solidFill>
                    <a:srgbClr val="3A3838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Malgun Gothic"/>
                </a:rPr>
                <a:t>전처리</a:t>
              </a:r>
              <a:endParaRPr sz="2800" dirty="0"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378A60-A65A-43B4-9F19-ADD4A67ACFD5}"/>
              </a:ext>
            </a:extLst>
          </p:cNvPr>
          <p:cNvGrpSpPr/>
          <p:nvPr/>
        </p:nvGrpSpPr>
        <p:grpSpPr>
          <a:xfrm>
            <a:off x="4107560" y="3386201"/>
            <a:ext cx="3883914" cy="660400"/>
            <a:chOff x="4107560" y="4306061"/>
            <a:chExt cx="3883914" cy="660400"/>
          </a:xfrm>
        </p:grpSpPr>
        <p:sp>
          <p:nvSpPr>
            <p:cNvPr id="14" name="object 14"/>
            <p:cNvSpPr/>
            <p:nvPr/>
          </p:nvSpPr>
          <p:spPr>
            <a:xfrm>
              <a:off x="4107560" y="4306061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330200" y="0"/>
                  </a:moveTo>
                  <a:lnTo>
                    <a:pt x="281403" y="3580"/>
                  </a:lnTo>
                  <a:lnTo>
                    <a:pt x="234831" y="13979"/>
                  </a:lnTo>
                  <a:lnTo>
                    <a:pt x="190992" y="30688"/>
                  </a:lnTo>
                  <a:lnTo>
                    <a:pt x="150399" y="53195"/>
                  </a:lnTo>
                  <a:lnTo>
                    <a:pt x="113561" y="80989"/>
                  </a:lnTo>
                  <a:lnTo>
                    <a:pt x="80989" y="113561"/>
                  </a:lnTo>
                  <a:lnTo>
                    <a:pt x="53195" y="150399"/>
                  </a:lnTo>
                  <a:lnTo>
                    <a:pt x="30688" y="190992"/>
                  </a:lnTo>
                  <a:lnTo>
                    <a:pt x="13979" y="234831"/>
                  </a:lnTo>
                  <a:lnTo>
                    <a:pt x="3580" y="281403"/>
                  </a:lnTo>
                  <a:lnTo>
                    <a:pt x="0" y="330200"/>
                  </a:lnTo>
                  <a:lnTo>
                    <a:pt x="3580" y="378996"/>
                  </a:lnTo>
                  <a:lnTo>
                    <a:pt x="13979" y="425568"/>
                  </a:lnTo>
                  <a:lnTo>
                    <a:pt x="30688" y="469407"/>
                  </a:lnTo>
                  <a:lnTo>
                    <a:pt x="53195" y="510000"/>
                  </a:lnTo>
                  <a:lnTo>
                    <a:pt x="80989" y="546838"/>
                  </a:lnTo>
                  <a:lnTo>
                    <a:pt x="113561" y="579410"/>
                  </a:lnTo>
                  <a:lnTo>
                    <a:pt x="150399" y="607204"/>
                  </a:lnTo>
                  <a:lnTo>
                    <a:pt x="190992" y="629711"/>
                  </a:lnTo>
                  <a:lnTo>
                    <a:pt x="234831" y="646420"/>
                  </a:lnTo>
                  <a:lnTo>
                    <a:pt x="281403" y="656819"/>
                  </a:lnTo>
                  <a:lnTo>
                    <a:pt x="330200" y="660400"/>
                  </a:lnTo>
                  <a:lnTo>
                    <a:pt x="378996" y="656819"/>
                  </a:lnTo>
                  <a:lnTo>
                    <a:pt x="425568" y="646420"/>
                  </a:lnTo>
                  <a:lnTo>
                    <a:pt x="469407" y="629711"/>
                  </a:lnTo>
                  <a:lnTo>
                    <a:pt x="510000" y="607204"/>
                  </a:lnTo>
                  <a:lnTo>
                    <a:pt x="546838" y="579410"/>
                  </a:lnTo>
                  <a:lnTo>
                    <a:pt x="579410" y="546838"/>
                  </a:lnTo>
                  <a:lnTo>
                    <a:pt x="607204" y="510000"/>
                  </a:lnTo>
                  <a:lnTo>
                    <a:pt x="629711" y="469407"/>
                  </a:lnTo>
                  <a:lnTo>
                    <a:pt x="646420" y="425568"/>
                  </a:lnTo>
                  <a:lnTo>
                    <a:pt x="656819" y="378996"/>
                  </a:lnTo>
                  <a:lnTo>
                    <a:pt x="660400" y="330200"/>
                  </a:lnTo>
                  <a:lnTo>
                    <a:pt x="656819" y="281403"/>
                  </a:lnTo>
                  <a:lnTo>
                    <a:pt x="646420" y="234831"/>
                  </a:lnTo>
                  <a:lnTo>
                    <a:pt x="629711" y="190992"/>
                  </a:lnTo>
                  <a:lnTo>
                    <a:pt x="607204" y="150399"/>
                  </a:lnTo>
                  <a:lnTo>
                    <a:pt x="579410" y="113561"/>
                  </a:lnTo>
                  <a:lnTo>
                    <a:pt x="546838" y="80989"/>
                  </a:lnTo>
                  <a:lnTo>
                    <a:pt x="510000" y="53195"/>
                  </a:lnTo>
                  <a:lnTo>
                    <a:pt x="469407" y="30688"/>
                  </a:lnTo>
                  <a:lnTo>
                    <a:pt x="425568" y="13979"/>
                  </a:lnTo>
                  <a:lnTo>
                    <a:pt x="378996" y="358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9C8E8B"/>
            </a:solidFill>
          </p:spPr>
          <p:txBody>
            <a:bodyPr wrap="square" lIns="0" tIns="0" rIns="0" bIns="0" rtlCol="0"/>
            <a:lstStyle/>
            <a:p>
              <a:endParaRPr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4310253" y="4473209"/>
              <a:ext cx="254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FFFF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Malgun Gothic"/>
                </a:rPr>
                <a:t>Ⅲ</a:t>
              </a:r>
              <a:endParaRPr dirty="0"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389879" y="4410201"/>
              <a:ext cx="2601595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60" dirty="0">
                  <a:solidFill>
                    <a:srgbClr val="3A3838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Malgun Gothic"/>
                </a:rPr>
                <a:t>모델 적용</a:t>
              </a:r>
              <a:endParaRPr sz="2800" dirty="0"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endParaRPr>
            </a:p>
          </p:txBody>
        </p:sp>
      </p:grp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4911979" y="609600"/>
            <a:ext cx="2368041" cy="756919"/>
          </a:xfrm>
        </p:spPr>
        <p:txBody>
          <a:bodyPr/>
          <a:lstStyle/>
          <a:p>
            <a:pPr algn="ctr"/>
            <a:r>
              <a:rPr lang="ko-KR" altLang="en-US" spc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27FC31-59AF-493A-AFB6-8701C2386E47}"/>
              </a:ext>
            </a:extLst>
          </p:cNvPr>
          <p:cNvGrpSpPr/>
          <p:nvPr/>
        </p:nvGrpSpPr>
        <p:grpSpPr>
          <a:xfrm>
            <a:off x="4114800" y="4278884"/>
            <a:ext cx="4437379" cy="660400"/>
            <a:chOff x="4107560" y="4306061"/>
            <a:chExt cx="4437379" cy="660400"/>
          </a:xfrm>
        </p:grpSpPr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B11E19AC-9BB0-4587-BFD7-B11963906697}"/>
                </a:ext>
              </a:extLst>
            </p:cNvPr>
            <p:cNvSpPr/>
            <p:nvPr/>
          </p:nvSpPr>
          <p:spPr>
            <a:xfrm>
              <a:off x="4107560" y="4306061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330200" y="0"/>
                  </a:moveTo>
                  <a:lnTo>
                    <a:pt x="281403" y="3580"/>
                  </a:lnTo>
                  <a:lnTo>
                    <a:pt x="234831" y="13979"/>
                  </a:lnTo>
                  <a:lnTo>
                    <a:pt x="190992" y="30688"/>
                  </a:lnTo>
                  <a:lnTo>
                    <a:pt x="150399" y="53195"/>
                  </a:lnTo>
                  <a:lnTo>
                    <a:pt x="113561" y="80989"/>
                  </a:lnTo>
                  <a:lnTo>
                    <a:pt x="80989" y="113561"/>
                  </a:lnTo>
                  <a:lnTo>
                    <a:pt x="53195" y="150399"/>
                  </a:lnTo>
                  <a:lnTo>
                    <a:pt x="30688" y="190992"/>
                  </a:lnTo>
                  <a:lnTo>
                    <a:pt x="13979" y="234831"/>
                  </a:lnTo>
                  <a:lnTo>
                    <a:pt x="3580" y="281403"/>
                  </a:lnTo>
                  <a:lnTo>
                    <a:pt x="0" y="330200"/>
                  </a:lnTo>
                  <a:lnTo>
                    <a:pt x="3580" y="378996"/>
                  </a:lnTo>
                  <a:lnTo>
                    <a:pt x="13979" y="425568"/>
                  </a:lnTo>
                  <a:lnTo>
                    <a:pt x="30688" y="469407"/>
                  </a:lnTo>
                  <a:lnTo>
                    <a:pt x="53195" y="510000"/>
                  </a:lnTo>
                  <a:lnTo>
                    <a:pt x="80989" y="546838"/>
                  </a:lnTo>
                  <a:lnTo>
                    <a:pt x="113561" y="579410"/>
                  </a:lnTo>
                  <a:lnTo>
                    <a:pt x="150399" y="607204"/>
                  </a:lnTo>
                  <a:lnTo>
                    <a:pt x="190992" y="629711"/>
                  </a:lnTo>
                  <a:lnTo>
                    <a:pt x="234831" y="646420"/>
                  </a:lnTo>
                  <a:lnTo>
                    <a:pt x="281403" y="656819"/>
                  </a:lnTo>
                  <a:lnTo>
                    <a:pt x="330200" y="660400"/>
                  </a:lnTo>
                  <a:lnTo>
                    <a:pt x="378996" y="656819"/>
                  </a:lnTo>
                  <a:lnTo>
                    <a:pt x="425568" y="646420"/>
                  </a:lnTo>
                  <a:lnTo>
                    <a:pt x="469407" y="629711"/>
                  </a:lnTo>
                  <a:lnTo>
                    <a:pt x="510000" y="607204"/>
                  </a:lnTo>
                  <a:lnTo>
                    <a:pt x="546838" y="579410"/>
                  </a:lnTo>
                  <a:lnTo>
                    <a:pt x="579410" y="546838"/>
                  </a:lnTo>
                  <a:lnTo>
                    <a:pt x="607204" y="510000"/>
                  </a:lnTo>
                  <a:lnTo>
                    <a:pt x="629711" y="469407"/>
                  </a:lnTo>
                  <a:lnTo>
                    <a:pt x="646420" y="425568"/>
                  </a:lnTo>
                  <a:lnTo>
                    <a:pt x="656819" y="378996"/>
                  </a:lnTo>
                  <a:lnTo>
                    <a:pt x="660400" y="330200"/>
                  </a:lnTo>
                  <a:lnTo>
                    <a:pt x="656819" y="281403"/>
                  </a:lnTo>
                  <a:lnTo>
                    <a:pt x="646420" y="234831"/>
                  </a:lnTo>
                  <a:lnTo>
                    <a:pt x="629711" y="190992"/>
                  </a:lnTo>
                  <a:lnTo>
                    <a:pt x="607204" y="150399"/>
                  </a:lnTo>
                  <a:lnTo>
                    <a:pt x="579410" y="113561"/>
                  </a:lnTo>
                  <a:lnTo>
                    <a:pt x="546838" y="80989"/>
                  </a:lnTo>
                  <a:lnTo>
                    <a:pt x="510000" y="53195"/>
                  </a:lnTo>
                  <a:lnTo>
                    <a:pt x="469407" y="30688"/>
                  </a:lnTo>
                  <a:lnTo>
                    <a:pt x="425568" y="13979"/>
                  </a:lnTo>
                  <a:lnTo>
                    <a:pt x="378996" y="358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9C8E8B"/>
            </a:solidFill>
          </p:spPr>
          <p:txBody>
            <a:bodyPr wrap="square" lIns="0" tIns="0" rIns="0" bIns="0" rtlCol="0"/>
            <a:lstStyle/>
            <a:p>
              <a:endParaRPr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4900D076-51EE-42B5-B1E3-BCCC91039487}"/>
                </a:ext>
              </a:extLst>
            </p:cNvPr>
            <p:cNvSpPr txBox="1"/>
            <p:nvPr/>
          </p:nvSpPr>
          <p:spPr>
            <a:xfrm>
              <a:off x="4310253" y="4473209"/>
              <a:ext cx="25400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b="1" dirty="0" err="1">
                  <a:solidFill>
                    <a:srgbClr val="FFFFFF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Malgun Gothic"/>
                </a:rPr>
                <a:t>Ⅳ</a:t>
              </a:r>
              <a:endPara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endParaRPr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197B9D37-8C1D-49C9-8A8D-369F6537A599}"/>
                </a:ext>
              </a:extLst>
            </p:cNvPr>
            <p:cNvSpPr txBox="1"/>
            <p:nvPr/>
          </p:nvSpPr>
          <p:spPr>
            <a:xfrm>
              <a:off x="5389879" y="4410201"/>
              <a:ext cx="3155060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60" dirty="0">
                  <a:solidFill>
                    <a:srgbClr val="3A3838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Malgun Gothic"/>
                </a:rPr>
                <a:t>분석 결과</a:t>
              </a:r>
              <a:endParaRPr sz="2800" dirty="0"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DF5D53-E5CE-47E1-8C3A-4C68038B267B}"/>
              </a:ext>
            </a:extLst>
          </p:cNvPr>
          <p:cNvGrpSpPr/>
          <p:nvPr/>
        </p:nvGrpSpPr>
        <p:grpSpPr>
          <a:xfrm>
            <a:off x="4114800" y="5130800"/>
            <a:ext cx="4444619" cy="660400"/>
            <a:chOff x="4107560" y="1766316"/>
            <a:chExt cx="4444619" cy="660400"/>
          </a:xfrm>
        </p:grpSpPr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1DE015CB-DDB7-4BDF-B1AA-D40D9741B778}"/>
                </a:ext>
              </a:extLst>
            </p:cNvPr>
            <p:cNvSpPr/>
            <p:nvPr/>
          </p:nvSpPr>
          <p:spPr>
            <a:xfrm>
              <a:off x="4107560" y="1766316"/>
              <a:ext cx="660400" cy="660400"/>
            </a:xfrm>
            <a:custGeom>
              <a:avLst/>
              <a:gdLst/>
              <a:ahLst/>
              <a:cxnLst/>
              <a:rect l="l" t="t" r="r" b="b"/>
              <a:pathLst>
                <a:path w="660400" h="660400">
                  <a:moveTo>
                    <a:pt x="330200" y="0"/>
                  </a:moveTo>
                  <a:lnTo>
                    <a:pt x="281403" y="3580"/>
                  </a:lnTo>
                  <a:lnTo>
                    <a:pt x="234831" y="13979"/>
                  </a:lnTo>
                  <a:lnTo>
                    <a:pt x="190992" y="30688"/>
                  </a:lnTo>
                  <a:lnTo>
                    <a:pt x="150399" y="53195"/>
                  </a:lnTo>
                  <a:lnTo>
                    <a:pt x="113561" y="80989"/>
                  </a:lnTo>
                  <a:lnTo>
                    <a:pt x="80989" y="113561"/>
                  </a:lnTo>
                  <a:lnTo>
                    <a:pt x="53195" y="150399"/>
                  </a:lnTo>
                  <a:lnTo>
                    <a:pt x="30688" y="190992"/>
                  </a:lnTo>
                  <a:lnTo>
                    <a:pt x="13979" y="234831"/>
                  </a:lnTo>
                  <a:lnTo>
                    <a:pt x="3580" y="281403"/>
                  </a:lnTo>
                  <a:lnTo>
                    <a:pt x="0" y="330200"/>
                  </a:lnTo>
                  <a:lnTo>
                    <a:pt x="3580" y="378996"/>
                  </a:lnTo>
                  <a:lnTo>
                    <a:pt x="13979" y="425568"/>
                  </a:lnTo>
                  <a:lnTo>
                    <a:pt x="30688" y="469407"/>
                  </a:lnTo>
                  <a:lnTo>
                    <a:pt x="53195" y="510000"/>
                  </a:lnTo>
                  <a:lnTo>
                    <a:pt x="80989" y="546838"/>
                  </a:lnTo>
                  <a:lnTo>
                    <a:pt x="113561" y="579410"/>
                  </a:lnTo>
                  <a:lnTo>
                    <a:pt x="150399" y="607204"/>
                  </a:lnTo>
                  <a:lnTo>
                    <a:pt x="190992" y="629711"/>
                  </a:lnTo>
                  <a:lnTo>
                    <a:pt x="234831" y="646420"/>
                  </a:lnTo>
                  <a:lnTo>
                    <a:pt x="281403" y="656819"/>
                  </a:lnTo>
                  <a:lnTo>
                    <a:pt x="330200" y="660400"/>
                  </a:lnTo>
                  <a:lnTo>
                    <a:pt x="378996" y="656819"/>
                  </a:lnTo>
                  <a:lnTo>
                    <a:pt x="425568" y="646420"/>
                  </a:lnTo>
                  <a:lnTo>
                    <a:pt x="469407" y="629711"/>
                  </a:lnTo>
                  <a:lnTo>
                    <a:pt x="510000" y="607204"/>
                  </a:lnTo>
                  <a:lnTo>
                    <a:pt x="546838" y="579410"/>
                  </a:lnTo>
                  <a:lnTo>
                    <a:pt x="579410" y="546838"/>
                  </a:lnTo>
                  <a:lnTo>
                    <a:pt x="607204" y="510000"/>
                  </a:lnTo>
                  <a:lnTo>
                    <a:pt x="629711" y="469407"/>
                  </a:lnTo>
                  <a:lnTo>
                    <a:pt x="646420" y="425568"/>
                  </a:lnTo>
                  <a:lnTo>
                    <a:pt x="656819" y="378996"/>
                  </a:lnTo>
                  <a:lnTo>
                    <a:pt x="660400" y="330200"/>
                  </a:lnTo>
                  <a:lnTo>
                    <a:pt x="656819" y="281403"/>
                  </a:lnTo>
                  <a:lnTo>
                    <a:pt x="646420" y="234831"/>
                  </a:lnTo>
                  <a:lnTo>
                    <a:pt x="629711" y="190992"/>
                  </a:lnTo>
                  <a:lnTo>
                    <a:pt x="607204" y="150399"/>
                  </a:lnTo>
                  <a:lnTo>
                    <a:pt x="579410" y="113561"/>
                  </a:lnTo>
                  <a:lnTo>
                    <a:pt x="546838" y="80989"/>
                  </a:lnTo>
                  <a:lnTo>
                    <a:pt x="510000" y="53195"/>
                  </a:lnTo>
                  <a:lnTo>
                    <a:pt x="469407" y="30688"/>
                  </a:lnTo>
                  <a:lnTo>
                    <a:pt x="425568" y="13979"/>
                  </a:lnTo>
                  <a:lnTo>
                    <a:pt x="378996" y="3580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9C8E8B"/>
            </a:solidFill>
          </p:spPr>
          <p:txBody>
            <a:bodyPr wrap="square" lIns="0" tIns="0" rIns="0" bIns="0" rtlCol="0"/>
            <a:lstStyle/>
            <a:p>
              <a:endParaRPr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520C5704-8354-419C-A6FA-972A4EFEBD10}"/>
                </a:ext>
              </a:extLst>
            </p:cNvPr>
            <p:cNvSpPr txBox="1"/>
            <p:nvPr/>
          </p:nvSpPr>
          <p:spPr>
            <a:xfrm>
              <a:off x="4310253" y="1919732"/>
              <a:ext cx="2540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b="1" dirty="0">
                  <a:solidFill>
                    <a:srgbClr val="FFFFFF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Malgun Gothic"/>
                </a:rPr>
                <a:t>Ⅴ</a:t>
              </a:r>
              <a:endParaRPr dirty="0"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endParaRPr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DD4E69D1-F5CD-44DC-BF26-CBB7114B95DA}"/>
                </a:ext>
              </a:extLst>
            </p:cNvPr>
            <p:cNvSpPr txBox="1"/>
            <p:nvPr/>
          </p:nvSpPr>
          <p:spPr>
            <a:xfrm>
              <a:off x="5389879" y="1864232"/>
              <a:ext cx="316230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endParaRPr sz="2800" dirty="0"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endParaRPr>
            </a:p>
          </p:txBody>
        </p:sp>
      </p:grpSp>
      <p:sp>
        <p:nvSpPr>
          <p:cNvPr id="28" name="object 16">
            <a:extLst>
              <a:ext uri="{FF2B5EF4-FFF2-40B4-BE49-F238E27FC236}">
                <a16:creationId xmlns:a16="http://schemas.microsoft.com/office/drawing/2014/main" id="{882C8B93-1180-4389-B01A-0A99E715CAFA}"/>
              </a:ext>
            </a:extLst>
          </p:cNvPr>
          <p:cNvSpPr txBox="1"/>
          <p:nvPr/>
        </p:nvSpPr>
        <p:spPr>
          <a:xfrm>
            <a:off x="5404359" y="5212541"/>
            <a:ext cx="3155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60" dirty="0">
                <a:solidFill>
                  <a:srgbClr val="3A3838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결론</a:t>
            </a:r>
            <a:endParaRPr sz="2800" dirty="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Ⅲ.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 적용 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Beer data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출력값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분석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320D6C2-52AC-4A48-8007-7EE3C400C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17"/>
          <a:stretch/>
        </p:blipFill>
        <p:spPr>
          <a:xfrm>
            <a:off x="1217767" y="4081275"/>
            <a:ext cx="4139578" cy="8276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74FA5F-16A5-468A-800E-6B023130B8D9}"/>
              </a:ext>
            </a:extLst>
          </p:cNvPr>
          <p:cNvSpPr txBox="1"/>
          <p:nvPr/>
        </p:nvSpPr>
        <p:spPr>
          <a:xfrm>
            <a:off x="965015" y="2062246"/>
            <a:ext cx="3606985" cy="31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[1]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 기반 협업 필터링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(UBCF)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470817-0FAA-491B-9544-46C450229CB1}"/>
              </a:ext>
            </a:extLst>
          </p:cNvPr>
          <p:cNvSpPr txBox="1"/>
          <p:nvPr/>
        </p:nvSpPr>
        <p:spPr>
          <a:xfrm>
            <a:off x="5920848" y="2057400"/>
            <a:ext cx="3606985" cy="31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[2]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아이템 기반 협업 필터링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(IBCF)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108F83-FA5B-42D1-9404-11D1BE85A957}"/>
              </a:ext>
            </a:extLst>
          </p:cNvPr>
          <p:cNvGrpSpPr/>
          <p:nvPr/>
        </p:nvGrpSpPr>
        <p:grpSpPr>
          <a:xfrm>
            <a:off x="1217767" y="2417633"/>
            <a:ext cx="4116233" cy="1592414"/>
            <a:chOff x="2977456" y="2111837"/>
            <a:chExt cx="3606984" cy="150519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17F049F-3545-4235-A859-F827DC33C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456" y="2111837"/>
              <a:ext cx="3606984" cy="1505191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4F27BB-3C1A-49F6-BA6C-CB680E2F47B8}"/>
                </a:ext>
              </a:extLst>
            </p:cNvPr>
            <p:cNvSpPr/>
            <p:nvPr/>
          </p:nvSpPr>
          <p:spPr>
            <a:xfrm>
              <a:off x="4518419" y="3016857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9AA999-E55E-428F-AF86-78B25343DB6F}"/>
              </a:ext>
            </a:extLst>
          </p:cNvPr>
          <p:cNvGrpSpPr/>
          <p:nvPr/>
        </p:nvGrpSpPr>
        <p:grpSpPr>
          <a:xfrm>
            <a:off x="6185128" y="2417633"/>
            <a:ext cx="4139578" cy="1663642"/>
            <a:chOff x="2977456" y="3927510"/>
            <a:chExt cx="3606984" cy="140255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A425E07-202D-4E91-9B0F-22E93FB77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456" y="3927510"/>
              <a:ext cx="3606984" cy="1402555"/>
            </a:xfrm>
            <a:prstGeom prst="rect">
              <a:avLst/>
            </a:prstGeom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D6CF35E-977E-44DE-85D0-B3DF3AF7F40A}"/>
                </a:ext>
              </a:extLst>
            </p:cNvPr>
            <p:cNvSpPr/>
            <p:nvPr/>
          </p:nvSpPr>
          <p:spPr>
            <a:xfrm>
              <a:off x="4518419" y="4332860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9D2B941-4B9F-4B12-8F64-C5403D5AF773}"/>
                </a:ext>
              </a:extLst>
            </p:cNvPr>
            <p:cNvSpPr/>
            <p:nvPr/>
          </p:nvSpPr>
          <p:spPr>
            <a:xfrm>
              <a:off x="4519532" y="4495152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33B81B7-1C9B-484A-B12D-483E1074B97E}"/>
                </a:ext>
              </a:extLst>
            </p:cNvPr>
            <p:cNvSpPr/>
            <p:nvPr/>
          </p:nvSpPr>
          <p:spPr>
            <a:xfrm>
              <a:off x="4518419" y="4779867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9987C3E-D3EA-4D52-A5CA-64C2054282EE}"/>
                </a:ext>
              </a:extLst>
            </p:cNvPr>
            <p:cNvSpPr/>
            <p:nvPr/>
          </p:nvSpPr>
          <p:spPr>
            <a:xfrm>
              <a:off x="4518419" y="5062794"/>
              <a:ext cx="152400" cy="152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777AC0-702C-491F-8984-FB507FDE5EEF}"/>
              </a:ext>
            </a:extLst>
          </p:cNvPr>
          <p:cNvGrpSpPr/>
          <p:nvPr/>
        </p:nvGrpSpPr>
        <p:grpSpPr>
          <a:xfrm>
            <a:off x="6185128" y="4099431"/>
            <a:ext cx="4139578" cy="1261395"/>
            <a:chOff x="6705600" y="3918183"/>
            <a:chExt cx="5029201" cy="141188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999C11A-54EC-464B-B52C-118F569A5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689" y="3918183"/>
              <a:ext cx="5022112" cy="1411881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B4EC398-0260-43CF-AC1C-9A632103B2C3}"/>
                </a:ext>
              </a:extLst>
            </p:cNvPr>
            <p:cNvSpPr/>
            <p:nvPr/>
          </p:nvSpPr>
          <p:spPr>
            <a:xfrm>
              <a:off x="6705600" y="4647552"/>
              <a:ext cx="609600" cy="3054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132496-09F6-4310-BD3B-FDD4F15B0369}"/>
                </a:ext>
              </a:extLst>
            </p:cNvPr>
            <p:cNvSpPr/>
            <p:nvPr/>
          </p:nvSpPr>
          <p:spPr>
            <a:xfrm>
              <a:off x="6705600" y="5024616"/>
              <a:ext cx="762000" cy="30544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3C26BF5-C69F-4BB2-BAD3-9AFB13D26F88}"/>
              </a:ext>
            </a:extLst>
          </p:cNvPr>
          <p:cNvSpPr txBox="1"/>
          <p:nvPr/>
        </p:nvSpPr>
        <p:spPr>
          <a:xfrm>
            <a:off x="900082" y="4953000"/>
            <a:ext cx="502920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</a:t>
            </a:r>
            <a:r>
              <a:rPr lang="ko-KR" altLang="en-US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출력값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분석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192D0-48CB-4D07-82AB-69BDA8FAAD39}"/>
              </a:ext>
            </a:extLst>
          </p:cNvPr>
          <p:cNvSpPr txBox="1"/>
          <p:nvPr/>
        </p:nvSpPr>
        <p:spPr>
          <a:xfrm>
            <a:off x="925482" y="5360826"/>
            <a:ext cx="9818325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이전과 달리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test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셋으로도 추천 알고리즘이 돌아가는 데 성공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하지만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특정 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user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대해 추천이 이루어지지 않는 문제점 여전히 발생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..</a:t>
            </a:r>
            <a:endParaRPr lang="ko-KR" altLang="en-US" sz="1400" dirty="0">
              <a:solidFill>
                <a:srgbClr val="C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262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Ⅲ.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 적용 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Beer data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출력값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4FA5F-16A5-468A-800E-6B023130B8D9}"/>
              </a:ext>
            </a:extLst>
          </p:cNvPr>
          <p:cNvSpPr txBox="1"/>
          <p:nvPr/>
        </p:nvSpPr>
        <p:spPr>
          <a:xfrm>
            <a:off x="965015" y="2062246"/>
            <a:ext cx="3606985" cy="31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[1]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 기반 협업 필터링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(UBCF)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470817-0FAA-491B-9544-46C450229CB1}"/>
              </a:ext>
            </a:extLst>
          </p:cNvPr>
          <p:cNvSpPr txBox="1"/>
          <p:nvPr/>
        </p:nvSpPr>
        <p:spPr>
          <a:xfrm>
            <a:off x="5920848" y="2057400"/>
            <a:ext cx="3606985" cy="31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[2]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아이템 기반 협업 필터링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(IBCF)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C26BF5-C69F-4BB2-BAD3-9AFB13D26F88}"/>
              </a:ext>
            </a:extLst>
          </p:cNvPr>
          <p:cNvSpPr txBox="1"/>
          <p:nvPr/>
        </p:nvSpPr>
        <p:spPr>
          <a:xfrm>
            <a:off x="900082" y="5497009"/>
            <a:ext cx="502920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</a:t>
            </a:r>
            <a:r>
              <a:rPr lang="ko-KR" altLang="en-US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출력값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분석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192D0-48CB-4D07-82AB-69BDA8FAAD39}"/>
              </a:ext>
            </a:extLst>
          </p:cNvPr>
          <p:cNvSpPr txBox="1"/>
          <p:nvPr/>
        </p:nvSpPr>
        <p:spPr>
          <a:xfrm>
            <a:off x="925482" y="5904835"/>
            <a:ext cx="981832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이전과 달리 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모든 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user</a:t>
            </a:r>
            <a:r>
              <a:rPr lang="ko-KR" altLang="en-US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대해 추천이 이루어지는 점 확인 가능</a:t>
            </a:r>
            <a:r>
              <a:rPr lang="en-US" altLang="ko-KR" sz="14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!!</a:t>
            </a:r>
            <a:endParaRPr lang="ko-KR" altLang="en-US" sz="1400" dirty="0">
              <a:solidFill>
                <a:srgbClr val="C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381B51-1E2D-49DC-B238-217FC16E5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44" y="2394106"/>
            <a:ext cx="4362756" cy="2087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E0508C-9435-44E2-AA8F-7910C6427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44" y="4498741"/>
            <a:ext cx="3121355" cy="1216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567667-3FDC-4ACC-8858-DA290CFC9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15185"/>
            <a:ext cx="4114800" cy="14732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A00AE8-5933-43A0-BF36-AF9074F00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4107"/>
            <a:ext cx="4114800" cy="20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Ⅳ.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 결과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정확도 평가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-1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FE61D-CC9F-4B56-A530-4FD0D8DC4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4" y="2466428"/>
            <a:ext cx="5478246" cy="1950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C7FE4-D57B-4EF5-AA25-1F166242FA73}"/>
              </a:ext>
            </a:extLst>
          </p:cNvPr>
          <p:cNvSpPr txBox="1"/>
          <p:nvPr/>
        </p:nvSpPr>
        <p:spPr>
          <a:xfrm>
            <a:off x="925093" y="1898906"/>
            <a:ext cx="502920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코딩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281B1-3DCC-45CC-ABA0-D2D0A0B9423F}"/>
              </a:ext>
            </a:extLst>
          </p:cNvPr>
          <p:cNvSpPr txBox="1"/>
          <p:nvPr/>
        </p:nvSpPr>
        <p:spPr>
          <a:xfrm>
            <a:off x="6448926" y="2387686"/>
            <a:ext cx="5070676" cy="1070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evaluationScheme</a:t>
            </a:r>
            <a:endParaRPr lang="en-US" altLang="ko-KR" sz="1600" b="1" dirty="0">
              <a:solidFill>
                <a:srgbClr val="C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MSE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추천 모델 성능 평가하는 </a:t>
            </a:r>
            <a:r>
              <a:rPr lang="en-US" altLang="ko-KR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recommenderlab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내장 함수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train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비율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0.8,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반복 수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cross-validation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방법 활용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63278-6F3A-4181-9D27-66E16155C9DE}"/>
              </a:ext>
            </a:extLst>
          </p:cNvPr>
          <p:cNvSpPr txBox="1"/>
          <p:nvPr/>
        </p:nvSpPr>
        <p:spPr>
          <a:xfrm>
            <a:off x="6448926" y="3390155"/>
            <a:ext cx="5478246" cy="1070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calPredictionAccuracy</a:t>
            </a:r>
            <a:endParaRPr lang="en-US" altLang="ko-KR" sz="1600" b="1" dirty="0">
              <a:solidFill>
                <a:srgbClr val="C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en-US" altLang="ko-KR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evaluationScheme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방법으로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known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정보로 예측한 평점과  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unknown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 정보로 얻은 평점과 비교하여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MSE, RMSE, MAE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계산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7305A-89D0-4AE3-AA90-7A0759974912}"/>
              </a:ext>
            </a:extLst>
          </p:cNvPr>
          <p:cNvSpPr txBox="1"/>
          <p:nvPr/>
        </p:nvSpPr>
        <p:spPr>
          <a:xfrm>
            <a:off x="998754" y="4285888"/>
            <a:ext cx="502920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결과값 해석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ECD107-0F12-4A47-A59B-14FFE653C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54" y="4813717"/>
            <a:ext cx="5478246" cy="11288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9E7DE8-D92D-450D-8505-FD87D3ACE64D}"/>
              </a:ext>
            </a:extLst>
          </p:cNvPr>
          <p:cNvSpPr txBox="1"/>
          <p:nvPr/>
        </p:nvSpPr>
        <p:spPr>
          <a:xfrm>
            <a:off x="925093" y="5877278"/>
            <a:ext cx="981832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UBCF </a:t>
            </a:r>
            <a:r>
              <a:rPr lang="ko-KR" altLang="en-US" sz="1600" b="1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방법이 </a:t>
            </a:r>
            <a:r>
              <a:rPr lang="en-US" altLang="ko-KR" sz="1600" b="1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IBCF </a:t>
            </a:r>
            <a:r>
              <a:rPr lang="ko-KR" altLang="en-US" sz="1600" b="1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방법보다 좀 더 정확하다고 할 수 있다</a:t>
            </a:r>
            <a:r>
              <a:rPr lang="en-US" altLang="ko-KR" sz="1600" b="1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!!</a:t>
            </a:r>
            <a:endParaRPr lang="ko-KR" altLang="en-US" sz="1600" b="1" dirty="0">
              <a:solidFill>
                <a:srgbClr val="C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157CCD-ED3C-40CC-89CD-655977244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44" y="4818801"/>
            <a:ext cx="4894839" cy="11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7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Ⅳ.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 결과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정확도 평가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-2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C7FE4-D57B-4EF5-AA25-1F166242FA73}"/>
              </a:ext>
            </a:extLst>
          </p:cNvPr>
          <p:cNvSpPr txBox="1"/>
          <p:nvPr/>
        </p:nvSpPr>
        <p:spPr>
          <a:xfrm>
            <a:off x="925092" y="1898906"/>
            <a:ext cx="105811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ROC CURVE</a:t>
            </a:r>
          </a:p>
          <a:p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민감도를 나타내는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TPR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특이도를 나타내는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FPR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축으로 하는 </a:t>
            </a:r>
            <a:r>
              <a:rPr lang="ko-KR" altLang="en-US" sz="14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곡선으로 왼쪽 위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꼭지점에 가까울수록 정확함을 의미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F603D3-6B07-4BAA-BDBA-6D26B60E4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54" y="3028316"/>
            <a:ext cx="4711942" cy="2914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B05B9C-D3F8-498A-9812-9DC3F2FAF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458" y="3028314"/>
            <a:ext cx="4711942" cy="2914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2E259B-6B6F-46D5-B564-4DBE92D9545A}"/>
              </a:ext>
            </a:extLst>
          </p:cNvPr>
          <p:cNvSpPr txBox="1"/>
          <p:nvPr/>
        </p:nvSpPr>
        <p:spPr>
          <a:xfrm>
            <a:off x="998754" y="2699125"/>
            <a:ext cx="4711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&lt;UBCF&gt;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1AF30-3BFC-45BF-AC47-267F2DB039DA}"/>
              </a:ext>
            </a:extLst>
          </p:cNvPr>
          <p:cNvSpPr txBox="1"/>
          <p:nvPr/>
        </p:nvSpPr>
        <p:spPr>
          <a:xfrm>
            <a:off x="6870458" y="2689653"/>
            <a:ext cx="4767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&lt;IBCF&gt;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141666-626E-4C27-815B-902DD101D898}"/>
              </a:ext>
            </a:extLst>
          </p:cNvPr>
          <p:cNvSpPr txBox="1"/>
          <p:nvPr/>
        </p:nvSpPr>
        <p:spPr>
          <a:xfrm>
            <a:off x="925093" y="5877278"/>
            <a:ext cx="9818325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UBCF</a:t>
            </a:r>
            <a:r>
              <a:rPr lang="ko-KR" altLang="en-US" sz="1600" b="1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코사인 방식이</a:t>
            </a:r>
            <a:r>
              <a:rPr lang="en-US" altLang="ko-KR" sz="1600" b="1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IBCF</a:t>
            </a:r>
            <a:r>
              <a:rPr lang="ko-KR" altLang="en-US" sz="1600" b="1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</a:t>
            </a:r>
            <a:r>
              <a:rPr lang="ko-KR" altLang="en-US" sz="1600" b="1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피어슨</a:t>
            </a:r>
            <a:r>
              <a:rPr lang="ko-KR" altLang="en-US" sz="1600" b="1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방식이 좀 더 성과가 좋음을 알 수 있다</a:t>
            </a:r>
            <a:r>
              <a:rPr lang="en-US" altLang="ko-KR" sz="1600" b="1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!!!</a:t>
            </a:r>
            <a:endParaRPr lang="ko-KR" altLang="en-US" sz="1600" b="1" dirty="0">
              <a:solidFill>
                <a:srgbClr val="C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53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Ⅳ.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 결과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성능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3851A9-FC05-4D55-9F51-CAF1E7477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90" r="4687" b="3033"/>
          <a:stretch/>
        </p:blipFill>
        <p:spPr>
          <a:xfrm>
            <a:off x="6934200" y="1677697"/>
            <a:ext cx="4572000" cy="4048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2B65E0-8C43-4A02-B9D0-2A008E1D506B}"/>
              </a:ext>
            </a:extLst>
          </p:cNvPr>
          <p:cNvSpPr txBox="1"/>
          <p:nvPr/>
        </p:nvSpPr>
        <p:spPr>
          <a:xfrm>
            <a:off x="998754" y="3701913"/>
            <a:ext cx="6545047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FPR = False Positive Rate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좋아하지 않는 아이템을 추천한 비율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TPR =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True Positive Rate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좋아하는 아이템을 추천한 비율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ROC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Cruve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이며 그래프 밑의 넓이가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일수록 좋은 모델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인기가 좋은 상품 순으로 추천하는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“POPULAR”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제일 좋은 성능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랜덤하게 아이템 추천하는 방식보다도 좋지 못한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IBCF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061799-81B7-4941-8EBF-B89E998C3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5" t="27778" r="41875" b="51111"/>
          <a:stretch/>
        </p:blipFill>
        <p:spPr>
          <a:xfrm>
            <a:off x="998754" y="2254113"/>
            <a:ext cx="5715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2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Ⅳ.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 결과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성능 평가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B65E0-8C43-4A02-B9D0-2A008E1D506B}"/>
              </a:ext>
            </a:extLst>
          </p:cNvPr>
          <p:cNvSpPr txBox="1"/>
          <p:nvPr/>
        </p:nvSpPr>
        <p:spPr>
          <a:xfrm>
            <a:off x="770153" y="2326176"/>
            <a:ext cx="6545047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Precision =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추천된 아이템 중 실제로 사용자가 좋아한 비중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Recall =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사용자가 좋아한 영화 중 실제로 추천된 아이템의 비중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Precision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= TP / (TP + FP) </a:t>
            </a:r>
            <a:r>
              <a:rPr lang="en-US" altLang="ko-KR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Recall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= TP / (TP + TN)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Precision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Recall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은 역수 관계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Recall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Precision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모두 커야 유의미한 추천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19C48-97ED-4429-A026-154364F5C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90" r="6250"/>
          <a:stretch/>
        </p:blipFill>
        <p:spPr>
          <a:xfrm>
            <a:off x="7988122" y="2667000"/>
            <a:ext cx="3699203" cy="3275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C6DE26-8FF9-4ADE-9D88-481D31551B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" t="60000" r="56250" b="19015"/>
          <a:stretch/>
        </p:blipFill>
        <p:spPr>
          <a:xfrm>
            <a:off x="337297" y="4325589"/>
            <a:ext cx="5704307" cy="15870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15087D-6D95-4C0A-A1ED-9E6DF00AF0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5" t="42894" r="64375" b="17340"/>
          <a:stretch/>
        </p:blipFill>
        <p:spPr>
          <a:xfrm>
            <a:off x="6150397" y="3593308"/>
            <a:ext cx="1573818" cy="23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47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Ⅳ.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 결과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CF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E7F42-42B6-425A-9274-1D497CAAB874}"/>
              </a:ext>
            </a:extLst>
          </p:cNvPr>
          <p:cNvSpPr/>
          <p:nvPr/>
        </p:nvSpPr>
        <p:spPr>
          <a:xfrm>
            <a:off x="998754" y="1666567"/>
            <a:ext cx="3497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개선 방안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205EB8-78C2-4802-90DA-41E226EF8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0000" r="11875" b="6667"/>
          <a:stretch/>
        </p:blipFill>
        <p:spPr>
          <a:xfrm>
            <a:off x="2057400" y="2266850"/>
            <a:ext cx="7391400" cy="3219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841A7F-192E-45FD-9B6A-E3A343E6E5D3}"/>
              </a:ext>
            </a:extLst>
          </p:cNvPr>
          <p:cNvSpPr txBox="1"/>
          <p:nvPr/>
        </p:nvSpPr>
        <p:spPr>
          <a:xfrm>
            <a:off x="3619500" y="5524009"/>
            <a:ext cx="426720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K-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nn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딥러닝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등 더 심화된 알고리즘들 필요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756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 dirty="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Ⅴ.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기대효과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&amp;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활용방안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52E536-C5C9-4ABD-92AC-88D7DDB05B32}"/>
              </a:ext>
            </a:extLst>
          </p:cNvPr>
          <p:cNvSpPr/>
          <p:nvPr/>
        </p:nvSpPr>
        <p:spPr>
          <a:xfrm>
            <a:off x="925093" y="1597205"/>
            <a:ext cx="22778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편의점과의 연계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127406-13B9-426D-A719-F591B990B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23"/>
          <a:stretch/>
        </p:blipFill>
        <p:spPr>
          <a:xfrm>
            <a:off x="6171059" y="1786333"/>
            <a:ext cx="4962525" cy="3144036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F26543CF-9897-4C4D-97E4-B4AD13E9D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967" y="5188798"/>
            <a:ext cx="8112184" cy="723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수입맥주 점유율 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60%(2018)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차지하는 편의점에서 활용된다면 시너지를 낼 것으로 예상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자체 데이터를 활용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맥주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큐레이션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서비스 제공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오픈 데이터를 활용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  <a:sym typeface="Wingdings" panose="05000000000000000000" pitchFamily="2" charset="2"/>
              </a:rPr>
              <a:t>신규 맥주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소싱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(Buying)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필요한 시장 분석 모델로도 활용 가능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A970D4-5D79-486A-A45B-FEF2ABF37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89"/>
          <a:stretch/>
        </p:blipFill>
        <p:spPr>
          <a:xfrm>
            <a:off x="1069644" y="2927469"/>
            <a:ext cx="4962525" cy="964543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499E6CFD-C800-4A27-A0E3-F5D78A952448}"/>
              </a:ext>
            </a:extLst>
          </p:cNvPr>
          <p:cNvSpPr/>
          <p:nvPr/>
        </p:nvSpPr>
        <p:spPr>
          <a:xfrm rot="5400000">
            <a:off x="1515904" y="5345090"/>
            <a:ext cx="540613" cy="3720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19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 dirty="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Ⅴ.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기대효과</a:t>
            </a: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&amp;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활용방안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52E536-C5C9-4ABD-92AC-88D7DDB05B32}"/>
              </a:ext>
            </a:extLst>
          </p:cNvPr>
          <p:cNvSpPr/>
          <p:nvPr/>
        </p:nvSpPr>
        <p:spPr>
          <a:xfrm>
            <a:off x="925092" y="1597205"/>
            <a:ext cx="3265907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큐레이션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서비스와 연계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26543CF-9897-4C4D-97E4-B4AD13E9D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966" y="5281131"/>
            <a:ext cx="8768079" cy="5386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맥주 </a:t>
            </a:r>
            <a:r>
              <a:rPr lang="ko-KR" altLang="en-US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큐레이션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서비스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(ex, </a:t>
            </a:r>
            <a:r>
              <a:rPr lang="ko-KR" altLang="en-US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벨루가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브루어리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제휴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 맥주 애호가들의 평가가 더해진다면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국내판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Beer advocate’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같은 맥주 추천 서비스로 성장 가능할 것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499E6CFD-C800-4A27-A0E3-F5D78A952448}"/>
              </a:ext>
            </a:extLst>
          </p:cNvPr>
          <p:cNvSpPr/>
          <p:nvPr/>
        </p:nvSpPr>
        <p:spPr>
          <a:xfrm rot="5400000">
            <a:off x="1515904" y="5345090"/>
            <a:ext cx="540613" cy="3720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C974DC-EEB4-478A-88AB-7E3BE308DB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97205"/>
            <a:ext cx="3676754" cy="35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8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7952" y="360045"/>
            <a:ext cx="11375390" cy="6489065"/>
          </a:xfrm>
          <a:custGeom>
            <a:avLst/>
            <a:gdLst/>
            <a:ahLst/>
            <a:cxnLst/>
            <a:rect l="l" t="t" r="r" b="b"/>
            <a:pathLst>
              <a:path w="11375390" h="6489065">
                <a:moveTo>
                  <a:pt x="7167372" y="0"/>
                </a:moveTo>
                <a:lnTo>
                  <a:pt x="4379976" y="0"/>
                </a:lnTo>
                <a:lnTo>
                  <a:pt x="4363974" y="95376"/>
                </a:lnTo>
                <a:lnTo>
                  <a:pt x="4338828" y="238505"/>
                </a:lnTo>
                <a:lnTo>
                  <a:pt x="4309237" y="380110"/>
                </a:lnTo>
                <a:lnTo>
                  <a:pt x="4270756" y="523239"/>
                </a:lnTo>
                <a:lnTo>
                  <a:pt x="4229227" y="664971"/>
                </a:lnTo>
                <a:lnTo>
                  <a:pt x="4174490" y="802004"/>
                </a:lnTo>
                <a:lnTo>
                  <a:pt x="4110736" y="936116"/>
                </a:lnTo>
                <a:lnTo>
                  <a:pt x="4033774" y="1065783"/>
                </a:lnTo>
                <a:lnTo>
                  <a:pt x="3949319" y="1186306"/>
                </a:lnTo>
                <a:lnTo>
                  <a:pt x="3851656" y="1302257"/>
                </a:lnTo>
                <a:lnTo>
                  <a:pt x="3742055" y="1401826"/>
                </a:lnTo>
                <a:lnTo>
                  <a:pt x="3614674" y="1492122"/>
                </a:lnTo>
                <a:lnTo>
                  <a:pt x="3471037" y="1570481"/>
                </a:lnTo>
                <a:lnTo>
                  <a:pt x="3343656" y="1621789"/>
                </a:lnTo>
                <a:lnTo>
                  <a:pt x="3204464" y="1670050"/>
                </a:lnTo>
                <a:lnTo>
                  <a:pt x="3056382" y="1712214"/>
                </a:lnTo>
                <a:lnTo>
                  <a:pt x="2899410" y="1751329"/>
                </a:lnTo>
                <a:lnTo>
                  <a:pt x="2735072" y="1790572"/>
                </a:lnTo>
                <a:lnTo>
                  <a:pt x="2387092" y="1858390"/>
                </a:lnTo>
                <a:lnTo>
                  <a:pt x="2206498" y="1897506"/>
                </a:lnTo>
                <a:lnTo>
                  <a:pt x="2024253" y="1932177"/>
                </a:lnTo>
                <a:lnTo>
                  <a:pt x="1646682" y="2010537"/>
                </a:lnTo>
                <a:lnTo>
                  <a:pt x="1274953" y="2104008"/>
                </a:lnTo>
                <a:lnTo>
                  <a:pt x="1092835" y="2161285"/>
                </a:lnTo>
                <a:lnTo>
                  <a:pt x="910716" y="2221483"/>
                </a:lnTo>
                <a:lnTo>
                  <a:pt x="737450" y="2286254"/>
                </a:lnTo>
                <a:lnTo>
                  <a:pt x="567156" y="2363089"/>
                </a:lnTo>
                <a:lnTo>
                  <a:pt x="407225" y="2444495"/>
                </a:lnTo>
                <a:lnTo>
                  <a:pt x="254698" y="2539491"/>
                </a:lnTo>
                <a:lnTo>
                  <a:pt x="111061" y="2643378"/>
                </a:lnTo>
                <a:lnTo>
                  <a:pt x="0" y="2737992"/>
                </a:lnTo>
                <a:lnTo>
                  <a:pt x="0" y="6488914"/>
                </a:lnTo>
                <a:lnTo>
                  <a:pt x="11372723" y="6488914"/>
                </a:lnTo>
                <a:lnTo>
                  <a:pt x="11372723" y="5931027"/>
                </a:lnTo>
                <a:lnTo>
                  <a:pt x="11375136" y="5930633"/>
                </a:lnTo>
                <a:lnTo>
                  <a:pt x="11375136" y="2598419"/>
                </a:lnTo>
                <a:lnTo>
                  <a:pt x="11292840" y="2539491"/>
                </a:lnTo>
                <a:lnTo>
                  <a:pt x="11137265" y="2444495"/>
                </a:lnTo>
                <a:lnTo>
                  <a:pt x="10975975" y="2363089"/>
                </a:lnTo>
                <a:lnTo>
                  <a:pt x="10807065" y="2286254"/>
                </a:lnTo>
                <a:lnTo>
                  <a:pt x="10633837" y="2221483"/>
                </a:lnTo>
                <a:lnTo>
                  <a:pt x="10451719" y="2161285"/>
                </a:lnTo>
                <a:lnTo>
                  <a:pt x="10269601" y="2104008"/>
                </a:lnTo>
                <a:lnTo>
                  <a:pt x="9896348" y="2010537"/>
                </a:lnTo>
                <a:lnTo>
                  <a:pt x="9524746" y="1932177"/>
                </a:lnTo>
                <a:lnTo>
                  <a:pt x="9338056" y="1897506"/>
                </a:lnTo>
                <a:lnTo>
                  <a:pt x="9155938" y="1858390"/>
                </a:lnTo>
                <a:lnTo>
                  <a:pt x="8809482" y="1790572"/>
                </a:lnTo>
                <a:lnTo>
                  <a:pt x="8643620" y="1751329"/>
                </a:lnTo>
                <a:lnTo>
                  <a:pt x="8486648" y="1712214"/>
                </a:lnTo>
                <a:lnTo>
                  <a:pt x="8338566" y="1670050"/>
                </a:lnTo>
                <a:lnTo>
                  <a:pt x="8199374" y="1621789"/>
                </a:lnTo>
                <a:lnTo>
                  <a:pt x="8071993" y="1570481"/>
                </a:lnTo>
                <a:lnTo>
                  <a:pt x="7932801" y="1492122"/>
                </a:lnTo>
                <a:lnTo>
                  <a:pt x="7805420" y="1401826"/>
                </a:lnTo>
                <a:lnTo>
                  <a:pt x="7691374" y="1302257"/>
                </a:lnTo>
                <a:lnTo>
                  <a:pt x="7593711" y="1186306"/>
                </a:lnTo>
                <a:lnTo>
                  <a:pt x="7509256" y="1065783"/>
                </a:lnTo>
                <a:lnTo>
                  <a:pt x="7433818" y="936116"/>
                </a:lnTo>
                <a:lnTo>
                  <a:pt x="7374508" y="802004"/>
                </a:lnTo>
                <a:lnTo>
                  <a:pt x="7318248" y="664971"/>
                </a:lnTo>
                <a:lnTo>
                  <a:pt x="7272401" y="523239"/>
                </a:lnTo>
                <a:lnTo>
                  <a:pt x="7233920" y="380110"/>
                </a:lnTo>
                <a:lnTo>
                  <a:pt x="7204202" y="238505"/>
                </a:lnTo>
                <a:lnTo>
                  <a:pt x="7179056" y="95376"/>
                </a:lnTo>
                <a:lnTo>
                  <a:pt x="7167372" y="0"/>
                </a:lnTo>
                <a:close/>
              </a:path>
            </a:pathLst>
          </a:custGeom>
          <a:solidFill>
            <a:srgbClr val="626257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7952" y="360045"/>
            <a:ext cx="11375390" cy="6489065"/>
          </a:xfrm>
          <a:custGeom>
            <a:avLst/>
            <a:gdLst/>
            <a:ahLst/>
            <a:cxnLst/>
            <a:rect l="l" t="t" r="r" b="b"/>
            <a:pathLst>
              <a:path w="11375390" h="6489065">
                <a:moveTo>
                  <a:pt x="4379976" y="0"/>
                </a:moveTo>
                <a:lnTo>
                  <a:pt x="7167372" y="0"/>
                </a:lnTo>
                <a:lnTo>
                  <a:pt x="7179056" y="95376"/>
                </a:lnTo>
                <a:lnTo>
                  <a:pt x="7204202" y="238505"/>
                </a:lnTo>
                <a:lnTo>
                  <a:pt x="7233920" y="380110"/>
                </a:lnTo>
                <a:lnTo>
                  <a:pt x="7272401" y="523239"/>
                </a:lnTo>
                <a:lnTo>
                  <a:pt x="7318248" y="664971"/>
                </a:lnTo>
                <a:lnTo>
                  <a:pt x="7374508" y="802004"/>
                </a:lnTo>
                <a:lnTo>
                  <a:pt x="7433818" y="936116"/>
                </a:lnTo>
                <a:lnTo>
                  <a:pt x="7509256" y="1065783"/>
                </a:lnTo>
                <a:lnTo>
                  <a:pt x="7593711" y="1186306"/>
                </a:lnTo>
                <a:lnTo>
                  <a:pt x="7691374" y="1302257"/>
                </a:lnTo>
                <a:lnTo>
                  <a:pt x="7805420" y="1401826"/>
                </a:lnTo>
                <a:lnTo>
                  <a:pt x="7932801" y="1492122"/>
                </a:lnTo>
                <a:lnTo>
                  <a:pt x="8071993" y="1570481"/>
                </a:lnTo>
                <a:lnTo>
                  <a:pt x="8199374" y="1621789"/>
                </a:lnTo>
                <a:lnTo>
                  <a:pt x="8338566" y="1670050"/>
                </a:lnTo>
                <a:lnTo>
                  <a:pt x="8486648" y="1712214"/>
                </a:lnTo>
                <a:lnTo>
                  <a:pt x="8643620" y="1751329"/>
                </a:lnTo>
                <a:lnTo>
                  <a:pt x="8809482" y="1790572"/>
                </a:lnTo>
                <a:lnTo>
                  <a:pt x="8982710" y="1823719"/>
                </a:lnTo>
                <a:lnTo>
                  <a:pt x="9155938" y="1858390"/>
                </a:lnTo>
                <a:lnTo>
                  <a:pt x="9338056" y="1897506"/>
                </a:lnTo>
                <a:lnTo>
                  <a:pt x="9524746" y="1932177"/>
                </a:lnTo>
                <a:lnTo>
                  <a:pt x="9709785" y="1971420"/>
                </a:lnTo>
                <a:lnTo>
                  <a:pt x="9896348" y="2010537"/>
                </a:lnTo>
                <a:lnTo>
                  <a:pt x="10083038" y="2057272"/>
                </a:lnTo>
                <a:lnTo>
                  <a:pt x="10269601" y="2104008"/>
                </a:lnTo>
                <a:lnTo>
                  <a:pt x="10451719" y="2161285"/>
                </a:lnTo>
                <a:lnTo>
                  <a:pt x="10633837" y="2221483"/>
                </a:lnTo>
                <a:lnTo>
                  <a:pt x="10807065" y="2286254"/>
                </a:lnTo>
                <a:lnTo>
                  <a:pt x="10975975" y="2363089"/>
                </a:lnTo>
                <a:lnTo>
                  <a:pt x="11137265" y="2444495"/>
                </a:lnTo>
                <a:lnTo>
                  <a:pt x="11292840" y="2539491"/>
                </a:lnTo>
                <a:lnTo>
                  <a:pt x="11375136" y="2598419"/>
                </a:lnTo>
                <a:lnTo>
                  <a:pt x="11375136" y="5930633"/>
                </a:lnTo>
                <a:lnTo>
                  <a:pt x="11372723" y="5931027"/>
                </a:lnTo>
                <a:lnTo>
                  <a:pt x="11372723" y="6488914"/>
                </a:lnTo>
                <a:lnTo>
                  <a:pt x="0" y="6488914"/>
                </a:lnTo>
                <a:lnTo>
                  <a:pt x="0" y="5909360"/>
                </a:lnTo>
                <a:lnTo>
                  <a:pt x="0" y="5627852"/>
                </a:lnTo>
                <a:lnTo>
                  <a:pt x="0" y="2737992"/>
                </a:lnTo>
                <a:lnTo>
                  <a:pt x="111061" y="2643378"/>
                </a:lnTo>
                <a:lnTo>
                  <a:pt x="254698" y="2539491"/>
                </a:lnTo>
                <a:lnTo>
                  <a:pt x="407225" y="2444495"/>
                </a:lnTo>
                <a:lnTo>
                  <a:pt x="567156" y="2363089"/>
                </a:lnTo>
                <a:lnTo>
                  <a:pt x="737450" y="2286254"/>
                </a:lnTo>
                <a:lnTo>
                  <a:pt x="910716" y="2221483"/>
                </a:lnTo>
                <a:lnTo>
                  <a:pt x="1092835" y="2161285"/>
                </a:lnTo>
                <a:lnTo>
                  <a:pt x="1274953" y="2104008"/>
                </a:lnTo>
                <a:lnTo>
                  <a:pt x="1461642" y="2057272"/>
                </a:lnTo>
                <a:lnTo>
                  <a:pt x="1646682" y="2010537"/>
                </a:lnTo>
                <a:lnTo>
                  <a:pt x="1837690" y="1971420"/>
                </a:lnTo>
                <a:lnTo>
                  <a:pt x="2024253" y="1932177"/>
                </a:lnTo>
                <a:lnTo>
                  <a:pt x="2206498" y="1897506"/>
                </a:lnTo>
                <a:lnTo>
                  <a:pt x="2387092" y="1858390"/>
                </a:lnTo>
                <a:lnTo>
                  <a:pt x="2566289" y="1823719"/>
                </a:lnTo>
                <a:lnTo>
                  <a:pt x="2735072" y="1790572"/>
                </a:lnTo>
                <a:lnTo>
                  <a:pt x="2899410" y="1751329"/>
                </a:lnTo>
                <a:lnTo>
                  <a:pt x="3056382" y="1712214"/>
                </a:lnTo>
                <a:lnTo>
                  <a:pt x="3204464" y="1670050"/>
                </a:lnTo>
                <a:lnTo>
                  <a:pt x="3343656" y="1621789"/>
                </a:lnTo>
                <a:lnTo>
                  <a:pt x="3471037" y="1570481"/>
                </a:lnTo>
                <a:lnTo>
                  <a:pt x="3614674" y="1492122"/>
                </a:lnTo>
                <a:lnTo>
                  <a:pt x="3742055" y="1401826"/>
                </a:lnTo>
                <a:lnTo>
                  <a:pt x="3851656" y="1302257"/>
                </a:lnTo>
                <a:lnTo>
                  <a:pt x="3949319" y="1186306"/>
                </a:lnTo>
                <a:lnTo>
                  <a:pt x="4033774" y="1065783"/>
                </a:lnTo>
                <a:lnTo>
                  <a:pt x="4110736" y="936116"/>
                </a:lnTo>
                <a:lnTo>
                  <a:pt x="4174490" y="802004"/>
                </a:lnTo>
                <a:lnTo>
                  <a:pt x="4229227" y="664971"/>
                </a:lnTo>
                <a:lnTo>
                  <a:pt x="4270756" y="523239"/>
                </a:lnTo>
                <a:lnTo>
                  <a:pt x="4309237" y="380110"/>
                </a:lnTo>
                <a:lnTo>
                  <a:pt x="4338828" y="238505"/>
                </a:lnTo>
                <a:lnTo>
                  <a:pt x="4363974" y="95376"/>
                </a:lnTo>
                <a:lnTo>
                  <a:pt x="4379976" y="0"/>
                </a:lnTo>
                <a:close/>
              </a:path>
            </a:pathLst>
          </a:custGeom>
          <a:ln w="3175">
            <a:solidFill>
              <a:srgbClr val="626257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24955" y="338200"/>
            <a:ext cx="5626100" cy="6511290"/>
          </a:xfrm>
          <a:custGeom>
            <a:avLst/>
            <a:gdLst/>
            <a:ahLst/>
            <a:cxnLst/>
            <a:rect l="l" t="t" r="r" b="b"/>
            <a:pathLst>
              <a:path w="5626100" h="6511290">
                <a:moveTo>
                  <a:pt x="1417701" y="0"/>
                </a:moveTo>
                <a:lnTo>
                  <a:pt x="0" y="0"/>
                </a:lnTo>
                <a:lnTo>
                  <a:pt x="1524" y="14731"/>
                </a:lnTo>
                <a:lnTo>
                  <a:pt x="22352" y="169925"/>
                </a:lnTo>
                <a:lnTo>
                  <a:pt x="51943" y="328168"/>
                </a:lnTo>
                <a:lnTo>
                  <a:pt x="81534" y="492378"/>
                </a:lnTo>
                <a:lnTo>
                  <a:pt x="120015" y="656589"/>
                </a:lnTo>
                <a:lnTo>
                  <a:pt x="165989" y="820927"/>
                </a:lnTo>
                <a:lnTo>
                  <a:pt x="217805" y="983614"/>
                </a:lnTo>
                <a:lnTo>
                  <a:pt x="281432" y="1138809"/>
                </a:lnTo>
                <a:lnTo>
                  <a:pt x="348107" y="1289558"/>
                </a:lnTo>
                <a:lnTo>
                  <a:pt x="425069" y="1437132"/>
                </a:lnTo>
                <a:lnTo>
                  <a:pt x="513969" y="1566799"/>
                </a:lnTo>
                <a:lnTo>
                  <a:pt x="611632" y="1691894"/>
                </a:lnTo>
                <a:lnTo>
                  <a:pt x="716788" y="1794256"/>
                </a:lnTo>
                <a:lnTo>
                  <a:pt x="839724" y="1884679"/>
                </a:lnTo>
                <a:lnTo>
                  <a:pt x="971550" y="1958594"/>
                </a:lnTo>
                <a:lnTo>
                  <a:pt x="1097407" y="2009775"/>
                </a:lnTo>
                <a:lnTo>
                  <a:pt x="1233677" y="2058035"/>
                </a:lnTo>
                <a:lnTo>
                  <a:pt x="1538732" y="2143887"/>
                </a:lnTo>
                <a:lnTo>
                  <a:pt x="1703070" y="2178558"/>
                </a:lnTo>
                <a:lnTo>
                  <a:pt x="1876298" y="2217674"/>
                </a:lnTo>
                <a:lnTo>
                  <a:pt x="2236216" y="2285491"/>
                </a:lnTo>
                <a:lnTo>
                  <a:pt x="2418334" y="2324735"/>
                </a:lnTo>
                <a:lnTo>
                  <a:pt x="2604897" y="2359406"/>
                </a:lnTo>
                <a:lnTo>
                  <a:pt x="2791460" y="2403094"/>
                </a:lnTo>
                <a:lnTo>
                  <a:pt x="2981071" y="2445258"/>
                </a:lnTo>
                <a:lnTo>
                  <a:pt x="3167634" y="2496439"/>
                </a:lnTo>
                <a:lnTo>
                  <a:pt x="3349752" y="2549271"/>
                </a:lnTo>
                <a:lnTo>
                  <a:pt x="3527425" y="2609469"/>
                </a:lnTo>
                <a:lnTo>
                  <a:pt x="3705098" y="2678811"/>
                </a:lnTo>
                <a:lnTo>
                  <a:pt x="3870960" y="2751201"/>
                </a:lnTo>
                <a:lnTo>
                  <a:pt x="4035425" y="2838577"/>
                </a:lnTo>
                <a:lnTo>
                  <a:pt x="4187825" y="2929001"/>
                </a:lnTo>
                <a:lnTo>
                  <a:pt x="4331589" y="3031490"/>
                </a:lnTo>
                <a:lnTo>
                  <a:pt x="4467733" y="3147441"/>
                </a:lnTo>
                <a:lnTo>
                  <a:pt x="4589145" y="3277107"/>
                </a:lnTo>
                <a:lnTo>
                  <a:pt x="4695825" y="3415665"/>
                </a:lnTo>
                <a:lnTo>
                  <a:pt x="4793488" y="3570859"/>
                </a:lnTo>
                <a:lnTo>
                  <a:pt x="4873498" y="3738118"/>
                </a:lnTo>
                <a:lnTo>
                  <a:pt x="4937125" y="3923538"/>
                </a:lnTo>
                <a:lnTo>
                  <a:pt x="4991989" y="4117848"/>
                </a:lnTo>
                <a:lnTo>
                  <a:pt x="5037836" y="4294124"/>
                </a:lnTo>
                <a:lnTo>
                  <a:pt x="5076444" y="4453890"/>
                </a:lnTo>
                <a:lnTo>
                  <a:pt x="5110480" y="4604639"/>
                </a:lnTo>
                <a:lnTo>
                  <a:pt x="5135626" y="4747768"/>
                </a:lnTo>
                <a:lnTo>
                  <a:pt x="5160772" y="4884801"/>
                </a:lnTo>
                <a:lnTo>
                  <a:pt x="5178552" y="5023485"/>
                </a:lnTo>
                <a:lnTo>
                  <a:pt x="5194808" y="5165090"/>
                </a:lnTo>
                <a:lnTo>
                  <a:pt x="5208143" y="5308282"/>
                </a:lnTo>
                <a:lnTo>
                  <a:pt x="5220081" y="5463489"/>
                </a:lnTo>
                <a:lnTo>
                  <a:pt x="5228971" y="5630748"/>
                </a:lnTo>
                <a:lnTo>
                  <a:pt x="5242179" y="5813082"/>
                </a:lnTo>
                <a:lnTo>
                  <a:pt x="5246497" y="5883910"/>
                </a:lnTo>
                <a:lnTo>
                  <a:pt x="5241925" y="5883910"/>
                </a:lnTo>
                <a:lnTo>
                  <a:pt x="5241925" y="6510758"/>
                </a:lnTo>
                <a:lnTo>
                  <a:pt x="5625719" y="6510758"/>
                </a:lnTo>
                <a:lnTo>
                  <a:pt x="5625719" y="2618613"/>
                </a:lnTo>
                <a:lnTo>
                  <a:pt x="5545836" y="2561336"/>
                </a:lnTo>
                <a:lnTo>
                  <a:pt x="5390261" y="2466340"/>
                </a:lnTo>
                <a:lnTo>
                  <a:pt x="5228971" y="2384933"/>
                </a:lnTo>
                <a:lnTo>
                  <a:pt x="5060061" y="2308098"/>
                </a:lnTo>
                <a:lnTo>
                  <a:pt x="4886833" y="2243328"/>
                </a:lnTo>
                <a:lnTo>
                  <a:pt x="4704715" y="2183129"/>
                </a:lnTo>
                <a:lnTo>
                  <a:pt x="4522597" y="2125853"/>
                </a:lnTo>
                <a:lnTo>
                  <a:pt x="4149344" y="2032381"/>
                </a:lnTo>
                <a:lnTo>
                  <a:pt x="3777742" y="1954022"/>
                </a:lnTo>
                <a:lnTo>
                  <a:pt x="3591052" y="1919351"/>
                </a:lnTo>
                <a:lnTo>
                  <a:pt x="3408934" y="1880235"/>
                </a:lnTo>
                <a:lnTo>
                  <a:pt x="3062478" y="1812416"/>
                </a:lnTo>
                <a:lnTo>
                  <a:pt x="2896616" y="1773174"/>
                </a:lnTo>
                <a:lnTo>
                  <a:pt x="2739644" y="1734058"/>
                </a:lnTo>
                <a:lnTo>
                  <a:pt x="2591562" y="1691894"/>
                </a:lnTo>
                <a:lnTo>
                  <a:pt x="2452370" y="1643634"/>
                </a:lnTo>
                <a:lnTo>
                  <a:pt x="2324989" y="1592326"/>
                </a:lnTo>
                <a:lnTo>
                  <a:pt x="2185797" y="1513966"/>
                </a:lnTo>
                <a:lnTo>
                  <a:pt x="2058416" y="1423670"/>
                </a:lnTo>
                <a:lnTo>
                  <a:pt x="1944370" y="1324102"/>
                </a:lnTo>
                <a:lnTo>
                  <a:pt x="1846707" y="1208151"/>
                </a:lnTo>
                <a:lnTo>
                  <a:pt x="1762252" y="1087627"/>
                </a:lnTo>
                <a:lnTo>
                  <a:pt x="1686814" y="957961"/>
                </a:lnTo>
                <a:lnTo>
                  <a:pt x="1627504" y="823849"/>
                </a:lnTo>
                <a:lnTo>
                  <a:pt x="1571244" y="686815"/>
                </a:lnTo>
                <a:lnTo>
                  <a:pt x="1525397" y="545084"/>
                </a:lnTo>
                <a:lnTo>
                  <a:pt x="1486916" y="401954"/>
                </a:lnTo>
                <a:lnTo>
                  <a:pt x="1457198" y="260350"/>
                </a:lnTo>
                <a:lnTo>
                  <a:pt x="1432052" y="117221"/>
                </a:lnTo>
                <a:lnTo>
                  <a:pt x="1417701" y="0"/>
                </a:lnTo>
                <a:close/>
              </a:path>
            </a:pathLst>
          </a:custGeom>
          <a:solidFill>
            <a:srgbClr val="515146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24955" y="338200"/>
            <a:ext cx="5626100" cy="6511290"/>
          </a:xfrm>
          <a:custGeom>
            <a:avLst/>
            <a:gdLst/>
            <a:ahLst/>
            <a:cxnLst/>
            <a:rect l="l" t="t" r="r" b="b"/>
            <a:pathLst>
              <a:path w="5626100" h="6511290">
                <a:moveTo>
                  <a:pt x="0" y="0"/>
                </a:moveTo>
                <a:lnTo>
                  <a:pt x="1417701" y="0"/>
                </a:lnTo>
                <a:lnTo>
                  <a:pt x="1432052" y="117221"/>
                </a:lnTo>
                <a:lnTo>
                  <a:pt x="1457198" y="260350"/>
                </a:lnTo>
                <a:lnTo>
                  <a:pt x="1486916" y="401954"/>
                </a:lnTo>
                <a:lnTo>
                  <a:pt x="1525397" y="545084"/>
                </a:lnTo>
                <a:lnTo>
                  <a:pt x="1571244" y="686815"/>
                </a:lnTo>
                <a:lnTo>
                  <a:pt x="1627504" y="823849"/>
                </a:lnTo>
                <a:lnTo>
                  <a:pt x="1686814" y="957961"/>
                </a:lnTo>
                <a:lnTo>
                  <a:pt x="1762252" y="1087627"/>
                </a:lnTo>
                <a:lnTo>
                  <a:pt x="1846707" y="1208151"/>
                </a:lnTo>
                <a:lnTo>
                  <a:pt x="1944370" y="1324102"/>
                </a:lnTo>
                <a:lnTo>
                  <a:pt x="2058416" y="1423670"/>
                </a:lnTo>
                <a:lnTo>
                  <a:pt x="2185797" y="1513966"/>
                </a:lnTo>
                <a:lnTo>
                  <a:pt x="2324989" y="1592326"/>
                </a:lnTo>
                <a:lnTo>
                  <a:pt x="2452370" y="1643634"/>
                </a:lnTo>
                <a:lnTo>
                  <a:pt x="2591562" y="1691894"/>
                </a:lnTo>
                <a:lnTo>
                  <a:pt x="2739644" y="1734058"/>
                </a:lnTo>
                <a:lnTo>
                  <a:pt x="2896616" y="1773174"/>
                </a:lnTo>
                <a:lnTo>
                  <a:pt x="3062478" y="1812416"/>
                </a:lnTo>
                <a:lnTo>
                  <a:pt x="3235705" y="1845564"/>
                </a:lnTo>
                <a:lnTo>
                  <a:pt x="3408934" y="1880235"/>
                </a:lnTo>
                <a:lnTo>
                  <a:pt x="3591052" y="1919351"/>
                </a:lnTo>
                <a:lnTo>
                  <a:pt x="3777742" y="1954022"/>
                </a:lnTo>
                <a:lnTo>
                  <a:pt x="3962780" y="1993264"/>
                </a:lnTo>
                <a:lnTo>
                  <a:pt x="4149344" y="2032381"/>
                </a:lnTo>
                <a:lnTo>
                  <a:pt x="4335907" y="2079116"/>
                </a:lnTo>
                <a:lnTo>
                  <a:pt x="4522597" y="2125853"/>
                </a:lnTo>
                <a:lnTo>
                  <a:pt x="4704715" y="2183129"/>
                </a:lnTo>
                <a:lnTo>
                  <a:pt x="4886833" y="2243328"/>
                </a:lnTo>
                <a:lnTo>
                  <a:pt x="5060061" y="2308098"/>
                </a:lnTo>
                <a:lnTo>
                  <a:pt x="5228971" y="2384933"/>
                </a:lnTo>
                <a:lnTo>
                  <a:pt x="5390261" y="2466340"/>
                </a:lnTo>
                <a:lnTo>
                  <a:pt x="5545836" y="2561336"/>
                </a:lnTo>
                <a:lnTo>
                  <a:pt x="5625719" y="2618613"/>
                </a:lnTo>
                <a:lnTo>
                  <a:pt x="5625719" y="5883910"/>
                </a:lnTo>
                <a:lnTo>
                  <a:pt x="5625719" y="5954052"/>
                </a:lnTo>
                <a:lnTo>
                  <a:pt x="5625719" y="6510758"/>
                </a:lnTo>
                <a:lnTo>
                  <a:pt x="5241925" y="6510758"/>
                </a:lnTo>
                <a:lnTo>
                  <a:pt x="5241925" y="5883910"/>
                </a:lnTo>
                <a:lnTo>
                  <a:pt x="5246497" y="5883910"/>
                </a:lnTo>
                <a:lnTo>
                  <a:pt x="5242179" y="5813082"/>
                </a:lnTo>
                <a:lnTo>
                  <a:pt x="5228971" y="5630748"/>
                </a:lnTo>
                <a:lnTo>
                  <a:pt x="5220081" y="5463489"/>
                </a:lnTo>
                <a:lnTo>
                  <a:pt x="5208143" y="5308282"/>
                </a:lnTo>
                <a:lnTo>
                  <a:pt x="5194808" y="5165090"/>
                </a:lnTo>
                <a:lnTo>
                  <a:pt x="5178552" y="5023485"/>
                </a:lnTo>
                <a:lnTo>
                  <a:pt x="5160772" y="4884801"/>
                </a:lnTo>
                <a:lnTo>
                  <a:pt x="5135626" y="4747768"/>
                </a:lnTo>
                <a:lnTo>
                  <a:pt x="5110480" y="4604639"/>
                </a:lnTo>
                <a:lnTo>
                  <a:pt x="5076444" y="4453890"/>
                </a:lnTo>
                <a:lnTo>
                  <a:pt x="5037836" y="4294124"/>
                </a:lnTo>
                <a:lnTo>
                  <a:pt x="4991989" y="4117848"/>
                </a:lnTo>
                <a:lnTo>
                  <a:pt x="4937125" y="3923538"/>
                </a:lnTo>
                <a:lnTo>
                  <a:pt x="4873498" y="3738118"/>
                </a:lnTo>
                <a:lnTo>
                  <a:pt x="4793488" y="3570859"/>
                </a:lnTo>
                <a:lnTo>
                  <a:pt x="4695825" y="3415665"/>
                </a:lnTo>
                <a:lnTo>
                  <a:pt x="4589145" y="3277107"/>
                </a:lnTo>
                <a:lnTo>
                  <a:pt x="4467733" y="3147441"/>
                </a:lnTo>
                <a:lnTo>
                  <a:pt x="4331589" y="3031490"/>
                </a:lnTo>
                <a:lnTo>
                  <a:pt x="4187825" y="2929001"/>
                </a:lnTo>
                <a:lnTo>
                  <a:pt x="4035425" y="2838577"/>
                </a:lnTo>
                <a:lnTo>
                  <a:pt x="3870960" y="2751201"/>
                </a:lnTo>
                <a:lnTo>
                  <a:pt x="3705098" y="2678811"/>
                </a:lnTo>
                <a:lnTo>
                  <a:pt x="3527425" y="2609469"/>
                </a:lnTo>
                <a:lnTo>
                  <a:pt x="3349752" y="2549271"/>
                </a:lnTo>
                <a:lnTo>
                  <a:pt x="3167634" y="2496439"/>
                </a:lnTo>
                <a:lnTo>
                  <a:pt x="2981071" y="2445258"/>
                </a:lnTo>
                <a:lnTo>
                  <a:pt x="2791460" y="2403094"/>
                </a:lnTo>
                <a:lnTo>
                  <a:pt x="2604897" y="2359406"/>
                </a:lnTo>
                <a:lnTo>
                  <a:pt x="2418334" y="2324735"/>
                </a:lnTo>
                <a:lnTo>
                  <a:pt x="2236216" y="2285491"/>
                </a:lnTo>
                <a:lnTo>
                  <a:pt x="2053971" y="2250821"/>
                </a:lnTo>
                <a:lnTo>
                  <a:pt x="1876298" y="2217674"/>
                </a:lnTo>
                <a:lnTo>
                  <a:pt x="1703070" y="2178558"/>
                </a:lnTo>
                <a:lnTo>
                  <a:pt x="1538732" y="2143887"/>
                </a:lnTo>
                <a:lnTo>
                  <a:pt x="1381760" y="2100199"/>
                </a:lnTo>
                <a:lnTo>
                  <a:pt x="1233677" y="2058035"/>
                </a:lnTo>
                <a:lnTo>
                  <a:pt x="1097407" y="2009775"/>
                </a:lnTo>
                <a:lnTo>
                  <a:pt x="971550" y="1958594"/>
                </a:lnTo>
                <a:lnTo>
                  <a:pt x="839724" y="1884679"/>
                </a:lnTo>
                <a:lnTo>
                  <a:pt x="716788" y="1794256"/>
                </a:lnTo>
                <a:lnTo>
                  <a:pt x="611632" y="1691894"/>
                </a:lnTo>
                <a:lnTo>
                  <a:pt x="513969" y="1566799"/>
                </a:lnTo>
                <a:lnTo>
                  <a:pt x="425069" y="1437132"/>
                </a:lnTo>
                <a:lnTo>
                  <a:pt x="348107" y="1289558"/>
                </a:lnTo>
                <a:lnTo>
                  <a:pt x="281432" y="1138809"/>
                </a:lnTo>
                <a:lnTo>
                  <a:pt x="217805" y="983614"/>
                </a:lnTo>
                <a:lnTo>
                  <a:pt x="165989" y="820927"/>
                </a:lnTo>
                <a:lnTo>
                  <a:pt x="120015" y="656589"/>
                </a:lnTo>
                <a:lnTo>
                  <a:pt x="81534" y="492378"/>
                </a:lnTo>
                <a:lnTo>
                  <a:pt x="51943" y="328168"/>
                </a:lnTo>
                <a:lnTo>
                  <a:pt x="22352" y="169925"/>
                </a:lnTo>
                <a:lnTo>
                  <a:pt x="1524" y="14731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15146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31715" y="1490599"/>
            <a:ext cx="3628390" cy="5302885"/>
          </a:xfrm>
          <a:custGeom>
            <a:avLst/>
            <a:gdLst/>
            <a:ahLst/>
            <a:cxnLst/>
            <a:rect l="l" t="t" r="r" b="b"/>
            <a:pathLst>
              <a:path w="3628390" h="5302884">
                <a:moveTo>
                  <a:pt x="3628136" y="0"/>
                </a:moveTo>
                <a:lnTo>
                  <a:pt x="0" y="0"/>
                </a:lnTo>
                <a:lnTo>
                  <a:pt x="29718" y="435483"/>
                </a:lnTo>
                <a:lnTo>
                  <a:pt x="72644" y="866393"/>
                </a:lnTo>
                <a:lnTo>
                  <a:pt x="127381" y="1297431"/>
                </a:lnTo>
                <a:lnTo>
                  <a:pt x="191135" y="1728342"/>
                </a:lnTo>
                <a:lnTo>
                  <a:pt x="266573" y="2147189"/>
                </a:lnTo>
                <a:lnTo>
                  <a:pt x="351028" y="2560193"/>
                </a:lnTo>
                <a:lnTo>
                  <a:pt x="444246" y="2961005"/>
                </a:lnTo>
                <a:lnTo>
                  <a:pt x="537591" y="3349752"/>
                </a:lnTo>
                <a:lnTo>
                  <a:pt x="639826" y="3724909"/>
                </a:lnTo>
                <a:lnTo>
                  <a:pt x="740410" y="4082034"/>
                </a:lnTo>
                <a:lnTo>
                  <a:pt x="847089" y="4418088"/>
                </a:lnTo>
                <a:lnTo>
                  <a:pt x="947801" y="4737531"/>
                </a:lnTo>
                <a:lnTo>
                  <a:pt x="1054354" y="5031371"/>
                </a:lnTo>
                <a:lnTo>
                  <a:pt x="1152144" y="5293565"/>
                </a:lnTo>
                <a:lnTo>
                  <a:pt x="1744472" y="5302606"/>
                </a:lnTo>
                <a:lnTo>
                  <a:pt x="2111756" y="5298085"/>
                </a:lnTo>
                <a:lnTo>
                  <a:pt x="2484882" y="5289045"/>
                </a:lnTo>
                <a:lnTo>
                  <a:pt x="2582672" y="5026850"/>
                </a:lnTo>
                <a:lnTo>
                  <a:pt x="2683256" y="4733010"/>
                </a:lnTo>
                <a:lnTo>
                  <a:pt x="2785491" y="4413567"/>
                </a:lnTo>
                <a:lnTo>
                  <a:pt x="2890647" y="4077589"/>
                </a:lnTo>
                <a:lnTo>
                  <a:pt x="2992755" y="3720465"/>
                </a:lnTo>
                <a:lnTo>
                  <a:pt x="3094990" y="3349752"/>
                </a:lnTo>
                <a:lnTo>
                  <a:pt x="3186811" y="2956433"/>
                </a:lnTo>
                <a:lnTo>
                  <a:pt x="3280029" y="2555621"/>
                </a:lnTo>
                <a:lnTo>
                  <a:pt x="3364484" y="2147189"/>
                </a:lnTo>
                <a:lnTo>
                  <a:pt x="3437001" y="1723771"/>
                </a:lnTo>
                <a:lnTo>
                  <a:pt x="3505200" y="1297431"/>
                </a:lnTo>
                <a:lnTo>
                  <a:pt x="3559937" y="866393"/>
                </a:lnTo>
                <a:lnTo>
                  <a:pt x="3602863" y="435483"/>
                </a:lnTo>
                <a:lnTo>
                  <a:pt x="3628136" y="0"/>
                </a:lnTo>
                <a:close/>
              </a:path>
            </a:pathLst>
          </a:custGeom>
          <a:solidFill>
            <a:srgbClr val="EAEAE0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31715" y="1490599"/>
            <a:ext cx="3628390" cy="5302885"/>
          </a:xfrm>
          <a:custGeom>
            <a:avLst/>
            <a:gdLst/>
            <a:ahLst/>
            <a:cxnLst/>
            <a:rect l="l" t="t" r="r" b="b"/>
            <a:pathLst>
              <a:path w="3628390" h="5302884">
                <a:moveTo>
                  <a:pt x="0" y="0"/>
                </a:moveTo>
                <a:lnTo>
                  <a:pt x="3628136" y="0"/>
                </a:lnTo>
                <a:lnTo>
                  <a:pt x="3602863" y="435483"/>
                </a:lnTo>
                <a:lnTo>
                  <a:pt x="3559937" y="866393"/>
                </a:lnTo>
                <a:lnTo>
                  <a:pt x="3505200" y="1297431"/>
                </a:lnTo>
                <a:lnTo>
                  <a:pt x="3437001" y="1723771"/>
                </a:lnTo>
                <a:lnTo>
                  <a:pt x="3364484" y="2147189"/>
                </a:lnTo>
                <a:lnTo>
                  <a:pt x="3280029" y="2555621"/>
                </a:lnTo>
                <a:lnTo>
                  <a:pt x="3186811" y="2956433"/>
                </a:lnTo>
                <a:lnTo>
                  <a:pt x="3094990" y="3349752"/>
                </a:lnTo>
                <a:lnTo>
                  <a:pt x="2992755" y="3720465"/>
                </a:lnTo>
                <a:lnTo>
                  <a:pt x="2890647" y="4077589"/>
                </a:lnTo>
                <a:lnTo>
                  <a:pt x="2785491" y="4413567"/>
                </a:lnTo>
                <a:lnTo>
                  <a:pt x="2683256" y="4733010"/>
                </a:lnTo>
                <a:lnTo>
                  <a:pt x="2582672" y="5026850"/>
                </a:lnTo>
                <a:lnTo>
                  <a:pt x="2484882" y="5289045"/>
                </a:lnTo>
                <a:lnTo>
                  <a:pt x="2111756" y="5298085"/>
                </a:lnTo>
                <a:lnTo>
                  <a:pt x="1744472" y="5302606"/>
                </a:lnTo>
                <a:lnTo>
                  <a:pt x="1152144" y="5293565"/>
                </a:lnTo>
                <a:lnTo>
                  <a:pt x="1054354" y="5031371"/>
                </a:lnTo>
                <a:lnTo>
                  <a:pt x="947801" y="4737531"/>
                </a:lnTo>
                <a:lnTo>
                  <a:pt x="847089" y="4418088"/>
                </a:lnTo>
                <a:lnTo>
                  <a:pt x="740410" y="4082034"/>
                </a:lnTo>
                <a:lnTo>
                  <a:pt x="639826" y="3724909"/>
                </a:lnTo>
                <a:lnTo>
                  <a:pt x="537591" y="3349752"/>
                </a:lnTo>
                <a:lnTo>
                  <a:pt x="444246" y="2961005"/>
                </a:lnTo>
                <a:lnTo>
                  <a:pt x="351028" y="2560193"/>
                </a:lnTo>
                <a:lnTo>
                  <a:pt x="266573" y="2147189"/>
                </a:lnTo>
                <a:lnTo>
                  <a:pt x="191135" y="1728342"/>
                </a:lnTo>
                <a:lnTo>
                  <a:pt x="127381" y="1297431"/>
                </a:lnTo>
                <a:lnTo>
                  <a:pt x="72644" y="866393"/>
                </a:lnTo>
                <a:lnTo>
                  <a:pt x="29718" y="43548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EAEAE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59626" y="1779904"/>
            <a:ext cx="1118235" cy="1344295"/>
          </a:xfrm>
          <a:custGeom>
            <a:avLst/>
            <a:gdLst/>
            <a:ahLst/>
            <a:cxnLst/>
            <a:rect l="l" t="t" r="r" b="b"/>
            <a:pathLst>
              <a:path w="1118234" h="1344295">
                <a:moveTo>
                  <a:pt x="0" y="0"/>
                </a:moveTo>
                <a:lnTo>
                  <a:pt x="216153" y="1344168"/>
                </a:lnTo>
                <a:lnTo>
                  <a:pt x="1117980" y="465582"/>
                </a:lnTo>
                <a:lnTo>
                  <a:pt x="0" y="0"/>
                </a:lnTo>
                <a:close/>
              </a:path>
            </a:pathLst>
          </a:custGeom>
          <a:solidFill>
            <a:srgbClr val="C5C5AE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59626" y="1779904"/>
            <a:ext cx="1118235" cy="1344295"/>
          </a:xfrm>
          <a:custGeom>
            <a:avLst/>
            <a:gdLst/>
            <a:ahLst/>
            <a:cxnLst/>
            <a:rect l="l" t="t" r="r" b="b"/>
            <a:pathLst>
              <a:path w="1118234" h="1344295">
                <a:moveTo>
                  <a:pt x="0" y="0"/>
                </a:moveTo>
                <a:lnTo>
                  <a:pt x="1117980" y="465582"/>
                </a:lnTo>
                <a:lnTo>
                  <a:pt x="216153" y="1344168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C5C5AE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75353" y="1770888"/>
            <a:ext cx="1122680" cy="1353185"/>
          </a:xfrm>
          <a:custGeom>
            <a:avLst/>
            <a:gdLst/>
            <a:ahLst/>
            <a:cxnLst/>
            <a:rect l="l" t="t" r="r" b="b"/>
            <a:pathLst>
              <a:path w="1122679" h="1353185">
                <a:moveTo>
                  <a:pt x="1122552" y="0"/>
                </a:moveTo>
                <a:lnTo>
                  <a:pt x="0" y="474599"/>
                </a:lnTo>
                <a:lnTo>
                  <a:pt x="952246" y="1353185"/>
                </a:lnTo>
                <a:lnTo>
                  <a:pt x="1122552" y="0"/>
                </a:lnTo>
                <a:close/>
              </a:path>
            </a:pathLst>
          </a:custGeom>
          <a:solidFill>
            <a:srgbClr val="C5C5AE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75353" y="1770888"/>
            <a:ext cx="1122680" cy="1353185"/>
          </a:xfrm>
          <a:custGeom>
            <a:avLst/>
            <a:gdLst/>
            <a:ahLst/>
            <a:cxnLst/>
            <a:rect l="l" t="t" r="r" b="b"/>
            <a:pathLst>
              <a:path w="1122679" h="1353185">
                <a:moveTo>
                  <a:pt x="1122552" y="0"/>
                </a:moveTo>
                <a:lnTo>
                  <a:pt x="952246" y="1353185"/>
                </a:lnTo>
                <a:lnTo>
                  <a:pt x="0" y="474599"/>
                </a:lnTo>
                <a:lnTo>
                  <a:pt x="1122552" y="0"/>
                </a:lnTo>
                <a:close/>
              </a:path>
            </a:pathLst>
          </a:custGeom>
          <a:ln w="3175">
            <a:solidFill>
              <a:srgbClr val="C5C5AE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16371" y="1770888"/>
            <a:ext cx="1261745" cy="280670"/>
          </a:xfrm>
          <a:custGeom>
            <a:avLst/>
            <a:gdLst/>
            <a:ahLst/>
            <a:cxnLst/>
            <a:rect l="l" t="t" r="r" b="b"/>
            <a:pathLst>
              <a:path w="1261745" h="280669">
                <a:moveTo>
                  <a:pt x="1177289" y="0"/>
                </a:moveTo>
                <a:lnTo>
                  <a:pt x="81533" y="0"/>
                </a:lnTo>
                <a:lnTo>
                  <a:pt x="0" y="271145"/>
                </a:lnTo>
                <a:lnTo>
                  <a:pt x="1261745" y="280288"/>
                </a:lnTo>
                <a:lnTo>
                  <a:pt x="1177289" y="0"/>
                </a:lnTo>
                <a:close/>
              </a:path>
            </a:pathLst>
          </a:custGeom>
          <a:solidFill>
            <a:srgbClr val="C5C5AE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16371" y="1770888"/>
            <a:ext cx="1261745" cy="280670"/>
          </a:xfrm>
          <a:custGeom>
            <a:avLst/>
            <a:gdLst/>
            <a:ahLst/>
            <a:cxnLst/>
            <a:rect l="l" t="t" r="r" b="b"/>
            <a:pathLst>
              <a:path w="1261745" h="280669">
                <a:moveTo>
                  <a:pt x="81533" y="0"/>
                </a:moveTo>
                <a:lnTo>
                  <a:pt x="1177289" y="0"/>
                </a:lnTo>
                <a:lnTo>
                  <a:pt x="1261745" y="280288"/>
                </a:lnTo>
                <a:lnTo>
                  <a:pt x="0" y="271145"/>
                </a:lnTo>
                <a:lnTo>
                  <a:pt x="81533" y="0"/>
                </a:lnTo>
                <a:close/>
              </a:path>
            </a:pathLst>
          </a:custGeom>
          <a:ln w="3175">
            <a:solidFill>
              <a:srgbClr val="C5C5AE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16371" y="1770888"/>
            <a:ext cx="81915" cy="306070"/>
          </a:xfrm>
          <a:custGeom>
            <a:avLst/>
            <a:gdLst/>
            <a:ahLst/>
            <a:cxnLst/>
            <a:rect l="l" t="t" r="r" b="b"/>
            <a:pathLst>
              <a:path w="81914" h="306069">
                <a:moveTo>
                  <a:pt x="81533" y="0"/>
                </a:moveTo>
                <a:lnTo>
                  <a:pt x="0" y="271145"/>
                </a:lnTo>
                <a:lnTo>
                  <a:pt x="47498" y="305815"/>
                </a:lnTo>
                <a:lnTo>
                  <a:pt x="81533" y="0"/>
                </a:lnTo>
                <a:close/>
              </a:path>
            </a:pathLst>
          </a:custGeom>
          <a:solidFill>
            <a:srgbClr val="AAA88F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16371" y="1770888"/>
            <a:ext cx="81915" cy="306070"/>
          </a:xfrm>
          <a:custGeom>
            <a:avLst/>
            <a:gdLst/>
            <a:ahLst/>
            <a:cxnLst/>
            <a:rect l="l" t="t" r="r" b="b"/>
            <a:pathLst>
              <a:path w="81914" h="306069">
                <a:moveTo>
                  <a:pt x="81533" y="0"/>
                </a:moveTo>
                <a:lnTo>
                  <a:pt x="47498" y="305815"/>
                </a:lnTo>
                <a:lnTo>
                  <a:pt x="0" y="271145"/>
                </a:lnTo>
                <a:lnTo>
                  <a:pt x="81533" y="0"/>
                </a:lnTo>
                <a:close/>
              </a:path>
            </a:pathLst>
          </a:custGeom>
          <a:ln w="3175">
            <a:solidFill>
              <a:srgbClr val="AAA88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59626" y="1779904"/>
            <a:ext cx="118745" cy="313690"/>
          </a:xfrm>
          <a:custGeom>
            <a:avLst/>
            <a:gdLst/>
            <a:ahLst/>
            <a:cxnLst/>
            <a:rect l="l" t="t" r="r" b="b"/>
            <a:pathLst>
              <a:path w="118745" h="313689">
                <a:moveTo>
                  <a:pt x="0" y="0"/>
                </a:moveTo>
                <a:lnTo>
                  <a:pt x="50419" y="313436"/>
                </a:lnTo>
                <a:lnTo>
                  <a:pt x="118491" y="271272"/>
                </a:lnTo>
                <a:lnTo>
                  <a:pt x="0" y="0"/>
                </a:lnTo>
                <a:close/>
              </a:path>
            </a:pathLst>
          </a:custGeom>
          <a:solidFill>
            <a:srgbClr val="AAA88F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9626" y="1779904"/>
            <a:ext cx="118745" cy="313690"/>
          </a:xfrm>
          <a:custGeom>
            <a:avLst/>
            <a:gdLst/>
            <a:ahLst/>
            <a:cxnLst/>
            <a:rect l="l" t="t" r="r" b="b"/>
            <a:pathLst>
              <a:path w="118745" h="313689">
                <a:moveTo>
                  <a:pt x="0" y="0"/>
                </a:moveTo>
                <a:lnTo>
                  <a:pt x="118491" y="271272"/>
                </a:lnTo>
                <a:lnTo>
                  <a:pt x="50419" y="31343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AAA88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13451" y="2866389"/>
            <a:ext cx="1269365" cy="3991610"/>
          </a:xfrm>
          <a:custGeom>
            <a:avLst/>
            <a:gdLst/>
            <a:ahLst/>
            <a:cxnLst/>
            <a:rect l="l" t="t" r="r" b="b"/>
            <a:pathLst>
              <a:path w="1269365" h="3991609">
                <a:moveTo>
                  <a:pt x="1006982" y="0"/>
                </a:moveTo>
                <a:lnTo>
                  <a:pt x="307975" y="0"/>
                </a:lnTo>
                <a:lnTo>
                  <a:pt x="0" y="3622471"/>
                </a:lnTo>
                <a:lnTo>
                  <a:pt x="25146" y="3987014"/>
                </a:lnTo>
                <a:lnTo>
                  <a:pt x="562737" y="3991610"/>
                </a:lnTo>
                <a:lnTo>
                  <a:pt x="1243965" y="3982419"/>
                </a:lnTo>
                <a:lnTo>
                  <a:pt x="1269110" y="3622471"/>
                </a:lnTo>
                <a:lnTo>
                  <a:pt x="1006982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13451" y="2866389"/>
            <a:ext cx="1269365" cy="3991610"/>
          </a:xfrm>
          <a:custGeom>
            <a:avLst/>
            <a:gdLst/>
            <a:ahLst/>
            <a:cxnLst/>
            <a:rect l="l" t="t" r="r" b="b"/>
            <a:pathLst>
              <a:path w="1269365" h="3991609">
                <a:moveTo>
                  <a:pt x="307975" y="0"/>
                </a:moveTo>
                <a:lnTo>
                  <a:pt x="1006982" y="0"/>
                </a:lnTo>
                <a:lnTo>
                  <a:pt x="1269110" y="3622471"/>
                </a:lnTo>
                <a:lnTo>
                  <a:pt x="1243965" y="3982419"/>
                </a:lnTo>
                <a:lnTo>
                  <a:pt x="562737" y="3991610"/>
                </a:lnTo>
                <a:lnTo>
                  <a:pt x="25146" y="3987014"/>
                </a:lnTo>
                <a:lnTo>
                  <a:pt x="0" y="3622471"/>
                </a:lnTo>
                <a:lnTo>
                  <a:pt x="307975" y="0"/>
                </a:lnTo>
                <a:close/>
              </a:path>
            </a:pathLst>
          </a:custGeom>
          <a:ln w="3175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25871" y="2866389"/>
            <a:ext cx="706755" cy="197485"/>
          </a:xfrm>
          <a:custGeom>
            <a:avLst/>
            <a:gdLst/>
            <a:ahLst/>
            <a:cxnLst/>
            <a:rect l="l" t="t" r="r" b="b"/>
            <a:pathLst>
              <a:path w="706754" h="197485">
                <a:moveTo>
                  <a:pt x="694562" y="0"/>
                </a:moveTo>
                <a:lnTo>
                  <a:pt x="0" y="12064"/>
                </a:lnTo>
                <a:lnTo>
                  <a:pt x="706374" y="197358"/>
                </a:lnTo>
                <a:lnTo>
                  <a:pt x="694562" y="0"/>
                </a:lnTo>
                <a:close/>
              </a:path>
            </a:pathLst>
          </a:custGeom>
          <a:solidFill>
            <a:srgbClr val="393938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25871" y="2866389"/>
            <a:ext cx="706755" cy="197485"/>
          </a:xfrm>
          <a:custGeom>
            <a:avLst/>
            <a:gdLst/>
            <a:ahLst/>
            <a:cxnLst/>
            <a:rect l="l" t="t" r="r" b="b"/>
            <a:pathLst>
              <a:path w="706754" h="197485">
                <a:moveTo>
                  <a:pt x="694562" y="0"/>
                </a:moveTo>
                <a:lnTo>
                  <a:pt x="706374" y="197358"/>
                </a:lnTo>
                <a:lnTo>
                  <a:pt x="0" y="12064"/>
                </a:lnTo>
                <a:lnTo>
                  <a:pt x="694562" y="0"/>
                </a:lnTo>
                <a:close/>
              </a:path>
            </a:pathLst>
          </a:custGeom>
          <a:ln w="3175">
            <a:solidFill>
              <a:srgbClr val="393938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26888" y="1886839"/>
            <a:ext cx="1642745" cy="991869"/>
          </a:xfrm>
          <a:custGeom>
            <a:avLst/>
            <a:gdLst/>
            <a:ahLst/>
            <a:cxnLst/>
            <a:rect l="l" t="t" r="r" b="b"/>
            <a:pathLst>
              <a:path w="1642745" h="991869">
                <a:moveTo>
                  <a:pt x="1642237" y="0"/>
                </a:moveTo>
                <a:lnTo>
                  <a:pt x="0" y="0"/>
                </a:lnTo>
                <a:lnTo>
                  <a:pt x="93345" y="569595"/>
                </a:lnTo>
                <a:lnTo>
                  <a:pt x="498983" y="991615"/>
                </a:lnTo>
                <a:lnTo>
                  <a:pt x="1175765" y="991615"/>
                </a:lnTo>
                <a:lnTo>
                  <a:pt x="1548891" y="569595"/>
                </a:lnTo>
                <a:lnTo>
                  <a:pt x="1642237" y="0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26888" y="1886839"/>
            <a:ext cx="1642745" cy="991869"/>
          </a:xfrm>
          <a:custGeom>
            <a:avLst/>
            <a:gdLst/>
            <a:ahLst/>
            <a:cxnLst/>
            <a:rect l="l" t="t" r="r" b="b"/>
            <a:pathLst>
              <a:path w="1642745" h="991869">
                <a:moveTo>
                  <a:pt x="1642237" y="0"/>
                </a:moveTo>
                <a:lnTo>
                  <a:pt x="1548891" y="569595"/>
                </a:lnTo>
                <a:lnTo>
                  <a:pt x="1175765" y="991615"/>
                </a:lnTo>
                <a:lnTo>
                  <a:pt x="498983" y="991615"/>
                </a:lnTo>
                <a:lnTo>
                  <a:pt x="93345" y="569595"/>
                </a:lnTo>
                <a:lnTo>
                  <a:pt x="0" y="0"/>
                </a:lnTo>
                <a:lnTo>
                  <a:pt x="1642237" y="0"/>
                </a:lnTo>
                <a:close/>
              </a:path>
            </a:pathLst>
          </a:custGeom>
          <a:ln w="3175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67479" y="1149985"/>
            <a:ext cx="1630680" cy="1728470"/>
          </a:xfrm>
          <a:custGeom>
            <a:avLst/>
            <a:gdLst/>
            <a:ahLst/>
            <a:cxnLst/>
            <a:rect l="l" t="t" r="r" b="b"/>
            <a:pathLst>
              <a:path w="1630679" h="1728470">
                <a:moveTo>
                  <a:pt x="512318" y="0"/>
                </a:moveTo>
                <a:lnTo>
                  <a:pt x="507873" y="9143"/>
                </a:lnTo>
                <a:lnTo>
                  <a:pt x="496062" y="25653"/>
                </a:lnTo>
                <a:lnTo>
                  <a:pt x="436880" y="107061"/>
                </a:lnTo>
                <a:lnTo>
                  <a:pt x="393954" y="171830"/>
                </a:lnTo>
                <a:lnTo>
                  <a:pt x="339090" y="245617"/>
                </a:lnTo>
                <a:lnTo>
                  <a:pt x="271018" y="340613"/>
                </a:lnTo>
                <a:lnTo>
                  <a:pt x="195453" y="447548"/>
                </a:lnTo>
                <a:lnTo>
                  <a:pt x="0" y="720343"/>
                </a:lnTo>
                <a:lnTo>
                  <a:pt x="1375664" y="1728469"/>
                </a:lnTo>
                <a:lnTo>
                  <a:pt x="1494155" y="1068451"/>
                </a:lnTo>
                <a:lnTo>
                  <a:pt x="1630426" y="620902"/>
                </a:lnTo>
                <a:lnTo>
                  <a:pt x="512318" y="0"/>
                </a:lnTo>
                <a:close/>
              </a:path>
            </a:pathLst>
          </a:custGeom>
          <a:solidFill>
            <a:srgbClr val="EAEAE0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67479" y="1149985"/>
            <a:ext cx="1630680" cy="1728470"/>
          </a:xfrm>
          <a:custGeom>
            <a:avLst/>
            <a:gdLst/>
            <a:ahLst/>
            <a:cxnLst/>
            <a:rect l="l" t="t" r="r" b="b"/>
            <a:pathLst>
              <a:path w="1630679" h="1728470">
                <a:moveTo>
                  <a:pt x="512318" y="0"/>
                </a:moveTo>
                <a:lnTo>
                  <a:pt x="1630426" y="620902"/>
                </a:lnTo>
                <a:lnTo>
                  <a:pt x="1494155" y="1068451"/>
                </a:lnTo>
                <a:lnTo>
                  <a:pt x="1375664" y="1728469"/>
                </a:lnTo>
                <a:lnTo>
                  <a:pt x="0" y="720343"/>
                </a:lnTo>
                <a:lnTo>
                  <a:pt x="102235" y="577214"/>
                </a:lnTo>
                <a:lnTo>
                  <a:pt x="195453" y="447548"/>
                </a:lnTo>
                <a:lnTo>
                  <a:pt x="271018" y="340613"/>
                </a:lnTo>
                <a:lnTo>
                  <a:pt x="339090" y="245617"/>
                </a:lnTo>
                <a:lnTo>
                  <a:pt x="393954" y="171830"/>
                </a:lnTo>
                <a:lnTo>
                  <a:pt x="436880" y="107061"/>
                </a:lnTo>
                <a:lnTo>
                  <a:pt x="470916" y="60325"/>
                </a:lnTo>
                <a:lnTo>
                  <a:pt x="496062" y="25653"/>
                </a:lnTo>
                <a:lnTo>
                  <a:pt x="507873" y="9143"/>
                </a:lnTo>
                <a:lnTo>
                  <a:pt x="512318" y="0"/>
                </a:lnTo>
                <a:close/>
              </a:path>
            </a:pathLst>
          </a:custGeom>
          <a:ln w="3175">
            <a:solidFill>
              <a:srgbClr val="EAEAE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55181" y="1149985"/>
            <a:ext cx="1635125" cy="1728470"/>
          </a:xfrm>
          <a:custGeom>
            <a:avLst/>
            <a:gdLst/>
            <a:ahLst/>
            <a:cxnLst/>
            <a:rect l="l" t="t" r="r" b="b"/>
            <a:pathLst>
              <a:path w="1635125" h="1728470">
                <a:moveTo>
                  <a:pt x="1122426" y="0"/>
                </a:moveTo>
                <a:lnTo>
                  <a:pt x="0" y="620902"/>
                </a:lnTo>
                <a:lnTo>
                  <a:pt x="140716" y="1068451"/>
                </a:lnTo>
                <a:lnTo>
                  <a:pt x="254762" y="1728469"/>
                </a:lnTo>
                <a:lnTo>
                  <a:pt x="1634871" y="720343"/>
                </a:lnTo>
                <a:lnTo>
                  <a:pt x="1439418" y="447548"/>
                </a:lnTo>
                <a:lnTo>
                  <a:pt x="1363852" y="340613"/>
                </a:lnTo>
                <a:lnTo>
                  <a:pt x="1295780" y="245617"/>
                </a:lnTo>
                <a:lnTo>
                  <a:pt x="1240917" y="171830"/>
                </a:lnTo>
                <a:lnTo>
                  <a:pt x="1159510" y="60325"/>
                </a:lnTo>
                <a:lnTo>
                  <a:pt x="1138809" y="25653"/>
                </a:lnTo>
                <a:lnTo>
                  <a:pt x="1126871" y="9143"/>
                </a:lnTo>
                <a:lnTo>
                  <a:pt x="1122426" y="0"/>
                </a:lnTo>
                <a:close/>
              </a:path>
            </a:pathLst>
          </a:custGeom>
          <a:solidFill>
            <a:srgbClr val="EAEAE0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55181" y="1149985"/>
            <a:ext cx="1635125" cy="1728470"/>
          </a:xfrm>
          <a:custGeom>
            <a:avLst/>
            <a:gdLst/>
            <a:ahLst/>
            <a:cxnLst/>
            <a:rect l="l" t="t" r="r" b="b"/>
            <a:pathLst>
              <a:path w="1635125" h="1728470">
                <a:moveTo>
                  <a:pt x="1122426" y="0"/>
                </a:moveTo>
                <a:lnTo>
                  <a:pt x="1126871" y="9143"/>
                </a:lnTo>
                <a:lnTo>
                  <a:pt x="1138809" y="25653"/>
                </a:lnTo>
                <a:lnTo>
                  <a:pt x="1159510" y="60325"/>
                </a:lnTo>
                <a:lnTo>
                  <a:pt x="1193546" y="107061"/>
                </a:lnTo>
                <a:lnTo>
                  <a:pt x="1240917" y="171830"/>
                </a:lnTo>
                <a:lnTo>
                  <a:pt x="1295780" y="245617"/>
                </a:lnTo>
                <a:lnTo>
                  <a:pt x="1363852" y="340613"/>
                </a:lnTo>
                <a:lnTo>
                  <a:pt x="1439418" y="447548"/>
                </a:lnTo>
                <a:lnTo>
                  <a:pt x="1532636" y="577214"/>
                </a:lnTo>
                <a:lnTo>
                  <a:pt x="1634871" y="720343"/>
                </a:lnTo>
                <a:lnTo>
                  <a:pt x="254762" y="1728469"/>
                </a:lnTo>
                <a:lnTo>
                  <a:pt x="140716" y="1068451"/>
                </a:lnTo>
                <a:lnTo>
                  <a:pt x="0" y="620902"/>
                </a:lnTo>
                <a:lnTo>
                  <a:pt x="1122426" y="0"/>
                </a:lnTo>
                <a:close/>
              </a:path>
            </a:pathLst>
          </a:custGeom>
          <a:ln w="3175">
            <a:solidFill>
              <a:srgbClr val="EAEAE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55181" y="1149985"/>
            <a:ext cx="1635125" cy="1293495"/>
          </a:xfrm>
          <a:custGeom>
            <a:avLst/>
            <a:gdLst/>
            <a:ahLst/>
            <a:cxnLst/>
            <a:rect l="l" t="t" r="r" b="b"/>
            <a:pathLst>
              <a:path w="1635125" h="1293495">
                <a:moveTo>
                  <a:pt x="1122426" y="0"/>
                </a:moveTo>
                <a:lnTo>
                  <a:pt x="0" y="620902"/>
                </a:lnTo>
                <a:lnTo>
                  <a:pt x="81407" y="875538"/>
                </a:lnTo>
                <a:lnTo>
                  <a:pt x="186563" y="982472"/>
                </a:lnTo>
                <a:lnTo>
                  <a:pt x="305053" y="1072895"/>
                </a:lnTo>
                <a:lnTo>
                  <a:pt x="441325" y="1146810"/>
                </a:lnTo>
                <a:lnTo>
                  <a:pt x="567182" y="1197990"/>
                </a:lnTo>
                <a:lnTo>
                  <a:pt x="707898" y="1246251"/>
                </a:lnTo>
                <a:lnTo>
                  <a:pt x="855979" y="1292987"/>
                </a:lnTo>
                <a:lnTo>
                  <a:pt x="1634871" y="720343"/>
                </a:lnTo>
                <a:lnTo>
                  <a:pt x="1439418" y="447548"/>
                </a:lnTo>
                <a:lnTo>
                  <a:pt x="1363852" y="340613"/>
                </a:lnTo>
                <a:lnTo>
                  <a:pt x="1295780" y="250189"/>
                </a:lnTo>
                <a:lnTo>
                  <a:pt x="1240917" y="171830"/>
                </a:lnTo>
                <a:lnTo>
                  <a:pt x="1159510" y="60325"/>
                </a:lnTo>
                <a:lnTo>
                  <a:pt x="1138809" y="25653"/>
                </a:lnTo>
                <a:lnTo>
                  <a:pt x="1126871" y="9143"/>
                </a:lnTo>
                <a:lnTo>
                  <a:pt x="1122426" y="0"/>
                </a:lnTo>
                <a:close/>
              </a:path>
            </a:pathLst>
          </a:custGeom>
          <a:solidFill>
            <a:srgbClr val="DFDBD2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55181" y="1149985"/>
            <a:ext cx="1635125" cy="1293495"/>
          </a:xfrm>
          <a:custGeom>
            <a:avLst/>
            <a:gdLst/>
            <a:ahLst/>
            <a:cxnLst/>
            <a:rect l="l" t="t" r="r" b="b"/>
            <a:pathLst>
              <a:path w="1635125" h="1293495">
                <a:moveTo>
                  <a:pt x="1122426" y="0"/>
                </a:moveTo>
                <a:lnTo>
                  <a:pt x="1126871" y="9143"/>
                </a:lnTo>
                <a:lnTo>
                  <a:pt x="1138809" y="25653"/>
                </a:lnTo>
                <a:lnTo>
                  <a:pt x="1159510" y="60325"/>
                </a:lnTo>
                <a:lnTo>
                  <a:pt x="1193546" y="107061"/>
                </a:lnTo>
                <a:lnTo>
                  <a:pt x="1240917" y="171830"/>
                </a:lnTo>
                <a:lnTo>
                  <a:pt x="1295780" y="250189"/>
                </a:lnTo>
                <a:lnTo>
                  <a:pt x="1363852" y="340613"/>
                </a:lnTo>
                <a:lnTo>
                  <a:pt x="1439418" y="447548"/>
                </a:lnTo>
                <a:lnTo>
                  <a:pt x="1532636" y="577214"/>
                </a:lnTo>
                <a:lnTo>
                  <a:pt x="1634871" y="720343"/>
                </a:lnTo>
                <a:lnTo>
                  <a:pt x="855979" y="1292987"/>
                </a:lnTo>
                <a:lnTo>
                  <a:pt x="707898" y="1246251"/>
                </a:lnTo>
                <a:lnTo>
                  <a:pt x="567182" y="1197990"/>
                </a:lnTo>
                <a:lnTo>
                  <a:pt x="441325" y="1146810"/>
                </a:lnTo>
                <a:lnTo>
                  <a:pt x="305053" y="1072895"/>
                </a:lnTo>
                <a:lnTo>
                  <a:pt x="186563" y="982472"/>
                </a:lnTo>
                <a:lnTo>
                  <a:pt x="81407" y="875538"/>
                </a:lnTo>
                <a:lnTo>
                  <a:pt x="0" y="620902"/>
                </a:lnTo>
                <a:lnTo>
                  <a:pt x="1122426" y="0"/>
                </a:lnTo>
                <a:close/>
              </a:path>
            </a:pathLst>
          </a:custGeom>
          <a:ln w="3175">
            <a:solidFill>
              <a:srgbClr val="DFDBD2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48423" y="2030095"/>
            <a:ext cx="2412365" cy="4819015"/>
          </a:xfrm>
          <a:custGeom>
            <a:avLst/>
            <a:gdLst/>
            <a:ahLst/>
            <a:cxnLst/>
            <a:rect l="l" t="t" r="r" b="b"/>
            <a:pathLst>
              <a:path w="2412365" h="4819015">
                <a:moveTo>
                  <a:pt x="1772539" y="0"/>
                </a:moveTo>
                <a:lnTo>
                  <a:pt x="0" y="4818864"/>
                </a:lnTo>
                <a:lnTo>
                  <a:pt x="621919" y="4788287"/>
                </a:lnTo>
                <a:lnTo>
                  <a:pt x="2412237" y="1765807"/>
                </a:lnTo>
                <a:lnTo>
                  <a:pt x="1742948" y="1516506"/>
                </a:lnTo>
                <a:lnTo>
                  <a:pt x="2344166" y="1346834"/>
                </a:lnTo>
                <a:lnTo>
                  <a:pt x="1772539" y="0"/>
                </a:lnTo>
                <a:close/>
              </a:path>
            </a:pathLst>
          </a:custGeom>
          <a:solidFill>
            <a:srgbClr val="515146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48423" y="2030095"/>
            <a:ext cx="2412365" cy="4819015"/>
          </a:xfrm>
          <a:custGeom>
            <a:avLst/>
            <a:gdLst/>
            <a:ahLst/>
            <a:cxnLst/>
            <a:rect l="l" t="t" r="r" b="b"/>
            <a:pathLst>
              <a:path w="2412365" h="4819015">
                <a:moveTo>
                  <a:pt x="1772539" y="0"/>
                </a:moveTo>
                <a:lnTo>
                  <a:pt x="2344166" y="1346834"/>
                </a:lnTo>
                <a:lnTo>
                  <a:pt x="1742948" y="1516506"/>
                </a:lnTo>
                <a:lnTo>
                  <a:pt x="2412237" y="1765807"/>
                </a:lnTo>
                <a:lnTo>
                  <a:pt x="621919" y="4788287"/>
                </a:lnTo>
                <a:lnTo>
                  <a:pt x="0" y="4818864"/>
                </a:lnTo>
                <a:lnTo>
                  <a:pt x="1772539" y="0"/>
                </a:lnTo>
                <a:close/>
              </a:path>
            </a:pathLst>
          </a:custGeom>
          <a:ln w="3175">
            <a:solidFill>
              <a:srgbClr val="515146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896870" y="2046604"/>
            <a:ext cx="2407920" cy="4802505"/>
          </a:xfrm>
          <a:custGeom>
            <a:avLst/>
            <a:gdLst/>
            <a:ahLst/>
            <a:cxnLst/>
            <a:rect l="l" t="t" r="r" b="b"/>
            <a:pathLst>
              <a:path w="2407920" h="4802505">
                <a:moveTo>
                  <a:pt x="635254" y="0"/>
                </a:moveTo>
                <a:lnTo>
                  <a:pt x="68072" y="1330198"/>
                </a:lnTo>
                <a:lnTo>
                  <a:pt x="664844" y="1499870"/>
                </a:lnTo>
                <a:lnTo>
                  <a:pt x="0" y="1749044"/>
                </a:lnTo>
                <a:lnTo>
                  <a:pt x="1790319" y="4776362"/>
                </a:lnTo>
                <a:lnTo>
                  <a:pt x="2407793" y="4802353"/>
                </a:lnTo>
                <a:lnTo>
                  <a:pt x="635254" y="0"/>
                </a:lnTo>
                <a:close/>
              </a:path>
            </a:pathLst>
          </a:custGeom>
          <a:solidFill>
            <a:srgbClr val="515146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96870" y="2046604"/>
            <a:ext cx="2407920" cy="4802505"/>
          </a:xfrm>
          <a:custGeom>
            <a:avLst/>
            <a:gdLst/>
            <a:ahLst/>
            <a:cxnLst/>
            <a:rect l="l" t="t" r="r" b="b"/>
            <a:pathLst>
              <a:path w="2407920" h="4802505">
                <a:moveTo>
                  <a:pt x="635254" y="0"/>
                </a:moveTo>
                <a:lnTo>
                  <a:pt x="2407793" y="4802353"/>
                </a:lnTo>
                <a:lnTo>
                  <a:pt x="1790319" y="4776362"/>
                </a:lnTo>
                <a:lnTo>
                  <a:pt x="0" y="1749044"/>
                </a:lnTo>
                <a:lnTo>
                  <a:pt x="664844" y="1499870"/>
                </a:lnTo>
                <a:lnTo>
                  <a:pt x="68072" y="1330198"/>
                </a:lnTo>
                <a:lnTo>
                  <a:pt x="635254" y="0"/>
                </a:lnTo>
                <a:close/>
              </a:path>
            </a:pathLst>
          </a:custGeom>
          <a:ln w="3175">
            <a:solidFill>
              <a:srgbClr val="515146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91554" y="1446911"/>
            <a:ext cx="2582545" cy="5402580"/>
          </a:xfrm>
          <a:custGeom>
            <a:avLst/>
            <a:gdLst/>
            <a:ahLst/>
            <a:cxnLst/>
            <a:rect l="l" t="t" r="r" b="b"/>
            <a:pathLst>
              <a:path w="2582545" h="5402580">
                <a:moveTo>
                  <a:pt x="1393444" y="0"/>
                </a:moveTo>
                <a:lnTo>
                  <a:pt x="0" y="5402048"/>
                </a:lnTo>
                <a:lnTo>
                  <a:pt x="453136" y="5388334"/>
                </a:lnTo>
                <a:lnTo>
                  <a:pt x="906272" y="5366999"/>
                </a:lnTo>
                <a:lnTo>
                  <a:pt x="2582545" y="2389378"/>
                </a:lnTo>
                <a:lnTo>
                  <a:pt x="1935352" y="2110486"/>
                </a:lnTo>
                <a:lnTo>
                  <a:pt x="2523236" y="1897126"/>
                </a:lnTo>
                <a:lnTo>
                  <a:pt x="2129409" y="589661"/>
                </a:lnTo>
                <a:lnTo>
                  <a:pt x="1393444" y="0"/>
                </a:lnTo>
                <a:close/>
              </a:path>
            </a:pathLst>
          </a:custGeom>
          <a:solidFill>
            <a:srgbClr val="71716A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591554" y="1446911"/>
            <a:ext cx="2582545" cy="5402580"/>
          </a:xfrm>
          <a:custGeom>
            <a:avLst/>
            <a:gdLst/>
            <a:ahLst/>
            <a:cxnLst/>
            <a:rect l="l" t="t" r="r" b="b"/>
            <a:pathLst>
              <a:path w="2582545" h="5402580">
                <a:moveTo>
                  <a:pt x="1393444" y="0"/>
                </a:moveTo>
                <a:lnTo>
                  <a:pt x="2129409" y="589661"/>
                </a:lnTo>
                <a:lnTo>
                  <a:pt x="2523236" y="1897126"/>
                </a:lnTo>
                <a:lnTo>
                  <a:pt x="1935352" y="2110486"/>
                </a:lnTo>
                <a:lnTo>
                  <a:pt x="2582545" y="2389378"/>
                </a:lnTo>
                <a:lnTo>
                  <a:pt x="906272" y="5366999"/>
                </a:lnTo>
                <a:lnTo>
                  <a:pt x="453136" y="5388334"/>
                </a:lnTo>
                <a:lnTo>
                  <a:pt x="0" y="5402048"/>
                </a:lnTo>
                <a:lnTo>
                  <a:pt x="1393444" y="0"/>
                </a:lnTo>
                <a:close/>
              </a:path>
            </a:pathLst>
          </a:custGeom>
          <a:ln w="3175">
            <a:solidFill>
              <a:srgbClr val="71716A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713980" y="1446911"/>
            <a:ext cx="1223645" cy="1297940"/>
          </a:xfrm>
          <a:custGeom>
            <a:avLst/>
            <a:gdLst/>
            <a:ahLst/>
            <a:cxnLst/>
            <a:rect l="l" t="t" r="r" b="b"/>
            <a:pathLst>
              <a:path w="1223645" h="1297939">
                <a:moveTo>
                  <a:pt x="271018" y="0"/>
                </a:moveTo>
                <a:lnTo>
                  <a:pt x="0" y="1044193"/>
                </a:lnTo>
                <a:lnTo>
                  <a:pt x="287274" y="1108964"/>
                </a:lnTo>
                <a:lnTo>
                  <a:pt x="906272" y="1229614"/>
                </a:lnTo>
                <a:lnTo>
                  <a:pt x="1223137" y="1297431"/>
                </a:lnTo>
                <a:lnTo>
                  <a:pt x="1006983" y="583184"/>
                </a:lnTo>
                <a:lnTo>
                  <a:pt x="271018" y="0"/>
                </a:lnTo>
                <a:close/>
              </a:path>
            </a:pathLst>
          </a:custGeom>
          <a:solidFill>
            <a:srgbClr val="626257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713980" y="1446911"/>
            <a:ext cx="1223645" cy="1297940"/>
          </a:xfrm>
          <a:custGeom>
            <a:avLst/>
            <a:gdLst/>
            <a:ahLst/>
            <a:cxnLst/>
            <a:rect l="l" t="t" r="r" b="b"/>
            <a:pathLst>
              <a:path w="1223645" h="1297939">
                <a:moveTo>
                  <a:pt x="271018" y="0"/>
                </a:moveTo>
                <a:lnTo>
                  <a:pt x="1006983" y="583184"/>
                </a:lnTo>
                <a:lnTo>
                  <a:pt x="1223137" y="1297431"/>
                </a:lnTo>
                <a:lnTo>
                  <a:pt x="906272" y="1229614"/>
                </a:lnTo>
                <a:lnTo>
                  <a:pt x="592327" y="1169289"/>
                </a:lnTo>
                <a:lnTo>
                  <a:pt x="287274" y="1108964"/>
                </a:lnTo>
                <a:lnTo>
                  <a:pt x="0" y="1044193"/>
                </a:lnTo>
                <a:lnTo>
                  <a:pt x="271018" y="0"/>
                </a:lnTo>
                <a:close/>
              </a:path>
            </a:pathLst>
          </a:custGeom>
          <a:ln w="3175">
            <a:solidFill>
              <a:srgbClr val="626257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83432" y="1446911"/>
            <a:ext cx="2581275" cy="5402580"/>
          </a:xfrm>
          <a:custGeom>
            <a:avLst/>
            <a:gdLst/>
            <a:ahLst/>
            <a:cxnLst/>
            <a:rect l="l" t="t" r="r" b="b"/>
            <a:pathLst>
              <a:path w="2581275" h="5402580">
                <a:moveTo>
                  <a:pt x="1184656" y="0"/>
                </a:moveTo>
                <a:lnTo>
                  <a:pt x="448691" y="606425"/>
                </a:lnTo>
                <a:lnTo>
                  <a:pt x="59181" y="1897126"/>
                </a:lnTo>
                <a:lnTo>
                  <a:pt x="642619" y="2110486"/>
                </a:lnTo>
                <a:lnTo>
                  <a:pt x="0" y="2389378"/>
                </a:lnTo>
                <a:lnTo>
                  <a:pt x="1676272" y="5371571"/>
                </a:lnTo>
                <a:lnTo>
                  <a:pt x="2129409" y="5392905"/>
                </a:lnTo>
                <a:lnTo>
                  <a:pt x="2581021" y="5402048"/>
                </a:lnTo>
                <a:lnTo>
                  <a:pt x="1184656" y="0"/>
                </a:lnTo>
                <a:close/>
              </a:path>
            </a:pathLst>
          </a:custGeom>
          <a:solidFill>
            <a:srgbClr val="71716A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083432" y="1446911"/>
            <a:ext cx="2581275" cy="5402580"/>
          </a:xfrm>
          <a:custGeom>
            <a:avLst/>
            <a:gdLst/>
            <a:ahLst/>
            <a:cxnLst/>
            <a:rect l="l" t="t" r="r" b="b"/>
            <a:pathLst>
              <a:path w="2581275" h="5402580">
                <a:moveTo>
                  <a:pt x="1184656" y="0"/>
                </a:moveTo>
                <a:lnTo>
                  <a:pt x="2581021" y="5402048"/>
                </a:lnTo>
                <a:lnTo>
                  <a:pt x="2129409" y="5392905"/>
                </a:lnTo>
                <a:lnTo>
                  <a:pt x="1676272" y="5371571"/>
                </a:lnTo>
                <a:lnTo>
                  <a:pt x="0" y="2389378"/>
                </a:lnTo>
                <a:lnTo>
                  <a:pt x="642619" y="2110486"/>
                </a:lnTo>
                <a:lnTo>
                  <a:pt x="59181" y="1897126"/>
                </a:lnTo>
                <a:lnTo>
                  <a:pt x="448691" y="606425"/>
                </a:lnTo>
                <a:lnTo>
                  <a:pt x="1184656" y="0"/>
                </a:lnTo>
                <a:close/>
              </a:path>
            </a:pathLst>
          </a:custGeom>
          <a:ln w="3175">
            <a:solidFill>
              <a:srgbClr val="71716A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769740" y="339343"/>
            <a:ext cx="4757420" cy="1547495"/>
          </a:xfrm>
          <a:custGeom>
            <a:avLst/>
            <a:gdLst/>
            <a:ahLst/>
            <a:cxnLst/>
            <a:rect l="l" t="t" r="r" b="b"/>
            <a:pathLst>
              <a:path w="4757420" h="1547495">
                <a:moveTo>
                  <a:pt x="4756912" y="0"/>
                </a:moveTo>
                <a:lnTo>
                  <a:pt x="0" y="0"/>
                </a:lnTo>
                <a:lnTo>
                  <a:pt x="45212" y="78358"/>
                </a:lnTo>
                <a:lnTo>
                  <a:pt x="168148" y="259206"/>
                </a:lnTo>
                <a:lnTo>
                  <a:pt x="299974" y="435482"/>
                </a:lnTo>
                <a:lnTo>
                  <a:pt x="443611" y="599693"/>
                </a:lnTo>
                <a:lnTo>
                  <a:pt x="605028" y="754888"/>
                </a:lnTo>
                <a:lnTo>
                  <a:pt x="773811" y="896619"/>
                </a:lnTo>
                <a:lnTo>
                  <a:pt x="960374" y="1030731"/>
                </a:lnTo>
                <a:lnTo>
                  <a:pt x="1158748" y="1151254"/>
                </a:lnTo>
                <a:lnTo>
                  <a:pt x="1370584" y="1258189"/>
                </a:lnTo>
                <a:lnTo>
                  <a:pt x="1598549" y="1353184"/>
                </a:lnTo>
                <a:lnTo>
                  <a:pt x="1844421" y="1435989"/>
                </a:lnTo>
                <a:lnTo>
                  <a:pt x="2102104" y="1500885"/>
                </a:lnTo>
                <a:lnTo>
                  <a:pt x="2377567" y="1547494"/>
                </a:lnTo>
                <a:lnTo>
                  <a:pt x="2652903" y="1500885"/>
                </a:lnTo>
                <a:lnTo>
                  <a:pt x="2915031" y="1435989"/>
                </a:lnTo>
                <a:lnTo>
                  <a:pt x="3156458" y="1353184"/>
                </a:lnTo>
                <a:lnTo>
                  <a:pt x="3385947" y="1258189"/>
                </a:lnTo>
                <a:lnTo>
                  <a:pt x="3596259" y="1151254"/>
                </a:lnTo>
                <a:lnTo>
                  <a:pt x="3796157" y="1030731"/>
                </a:lnTo>
                <a:lnTo>
                  <a:pt x="3982719" y="896619"/>
                </a:lnTo>
                <a:lnTo>
                  <a:pt x="4155948" y="754888"/>
                </a:lnTo>
                <a:lnTo>
                  <a:pt x="4312920" y="599693"/>
                </a:lnTo>
                <a:lnTo>
                  <a:pt x="4456557" y="435482"/>
                </a:lnTo>
                <a:lnTo>
                  <a:pt x="4591431" y="259206"/>
                </a:lnTo>
                <a:lnTo>
                  <a:pt x="4709795" y="78358"/>
                </a:lnTo>
                <a:lnTo>
                  <a:pt x="4756912" y="0"/>
                </a:lnTo>
                <a:close/>
              </a:path>
            </a:pathLst>
          </a:custGeom>
          <a:solidFill>
            <a:srgbClr val="DBB491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769740" y="339343"/>
            <a:ext cx="4757420" cy="1547495"/>
          </a:xfrm>
          <a:custGeom>
            <a:avLst/>
            <a:gdLst/>
            <a:ahLst/>
            <a:cxnLst/>
            <a:rect l="l" t="t" r="r" b="b"/>
            <a:pathLst>
              <a:path w="4757420" h="1547495">
                <a:moveTo>
                  <a:pt x="0" y="0"/>
                </a:moveTo>
                <a:lnTo>
                  <a:pt x="4756912" y="0"/>
                </a:lnTo>
                <a:lnTo>
                  <a:pt x="4709795" y="78358"/>
                </a:lnTo>
                <a:lnTo>
                  <a:pt x="4591431" y="259206"/>
                </a:lnTo>
                <a:lnTo>
                  <a:pt x="4456557" y="435482"/>
                </a:lnTo>
                <a:lnTo>
                  <a:pt x="4312920" y="599693"/>
                </a:lnTo>
                <a:lnTo>
                  <a:pt x="4155948" y="754888"/>
                </a:lnTo>
                <a:lnTo>
                  <a:pt x="3982719" y="896619"/>
                </a:lnTo>
                <a:lnTo>
                  <a:pt x="3796157" y="1030731"/>
                </a:lnTo>
                <a:lnTo>
                  <a:pt x="3596259" y="1151254"/>
                </a:lnTo>
                <a:lnTo>
                  <a:pt x="3385947" y="1258189"/>
                </a:lnTo>
                <a:lnTo>
                  <a:pt x="3156458" y="1353184"/>
                </a:lnTo>
                <a:lnTo>
                  <a:pt x="2915031" y="1435989"/>
                </a:lnTo>
                <a:lnTo>
                  <a:pt x="2652903" y="1500885"/>
                </a:lnTo>
                <a:lnTo>
                  <a:pt x="2377567" y="1547494"/>
                </a:lnTo>
                <a:lnTo>
                  <a:pt x="2102104" y="1500885"/>
                </a:lnTo>
                <a:lnTo>
                  <a:pt x="1844421" y="1435989"/>
                </a:lnTo>
                <a:lnTo>
                  <a:pt x="1598549" y="1353184"/>
                </a:lnTo>
                <a:lnTo>
                  <a:pt x="1370584" y="1258189"/>
                </a:lnTo>
                <a:lnTo>
                  <a:pt x="1158748" y="1151254"/>
                </a:lnTo>
                <a:lnTo>
                  <a:pt x="960374" y="1030731"/>
                </a:lnTo>
                <a:lnTo>
                  <a:pt x="773811" y="896619"/>
                </a:lnTo>
                <a:lnTo>
                  <a:pt x="605028" y="754888"/>
                </a:lnTo>
                <a:lnTo>
                  <a:pt x="443611" y="599693"/>
                </a:lnTo>
                <a:lnTo>
                  <a:pt x="299974" y="435482"/>
                </a:lnTo>
                <a:lnTo>
                  <a:pt x="168148" y="259206"/>
                </a:lnTo>
                <a:lnTo>
                  <a:pt x="45212" y="78358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DBB491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47308" y="329184"/>
            <a:ext cx="2385695" cy="1557655"/>
          </a:xfrm>
          <a:custGeom>
            <a:avLst/>
            <a:gdLst/>
            <a:ahLst/>
            <a:cxnLst/>
            <a:rect l="l" t="t" r="r" b="b"/>
            <a:pathLst>
              <a:path w="2385695" h="1557655">
                <a:moveTo>
                  <a:pt x="2385441" y="0"/>
                </a:moveTo>
                <a:lnTo>
                  <a:pt x="1639315" y="0"/>
                </a:lnTo>
                <a:lnTo>
                  <a:pt x="1541525" y="160909"/>
                </a:lnTo>
                <a:lnTo>
                  <a:pt x="1375664" y="394462"/>
                </a:lnTo>
                <a:lnTo>
                  <a:pt x="1218691" y="600837"/>
                </a:lnTo>
                <a:lnTo>
                  <a:pt x="1067689" y="781685"/>
                </a:lnTo>
                <a:lnTo>
                  <a:pt x="919607" y="941451"/>
                </a:lnTo>
                <a:lnTo>
                  <a:pt x="778890" y="1075563"/>
                </a:lnTo>
                <a:lnTo>
                  <a:pt x="648588" y="1191514"/>
                </a:lnTo>
                <a:lnTo>
                  <a:pt x="521208" y="1286510"/>
                </a:lnTo>
                <a:lnTo>
                  <a:pt x="411607" y="1363345"/>
                </a:lnTo>
                <a:lnTo>
                  <a:pt x="309499" y="1423543"/>
                </a:lnTo>
                <a:lnTo>
                  <a:pt x="220599" y="1471803"/>
                </a:lnTo>
                <a:lnTo>
                  <a:pt x="143637" y="1506474"/>
                </a:lnTo>
                <a:lnTo>
                  <a:pt x="81406" y="1532128"/>
                </a:lnTo>
                <a:lnTo>
                  <a:pt x="38480" y="1548638"/>
                </a:lnTo>
                <a:lnTo>
                  <a:pt x="8889" y="1553210"/>
                </a:lnTo>
                <a:lnTo>
                  <a:pt x="0" y="1557655"/>
                </a:lnTo>
                <a:lnTo>
                  <a:pt x="275336" y="1511046"/>
                </a:lnTo>
                <a:lnTo>
                  <a:pt x="537463" y="1446149"/>
                </a:lnTo>
                <a:lnTo>
                  <a:pt x="778890" y="1363345"/>
                </a:lnTo>
                <a:lnTo>
                  <a:pt x="1008380" y="1268349"/>
                </a:lnTo>
                <a:lnTo>
                  <a:pt x="1218691" y="1161415"/>
                </a:lnTo>
                <a:lnTo>
                  <a:pt x="1418589" y="1040892"/>
                </a:lnTo>
                <a:lnTo>
                  <a:pt x="1605152" y="906780"/>
                </a:lnTo>
                <a:lnTo>
                  <a:pt x="1778381" y="765048"/>
                </a:lnTo>
                <a:lnTo>
                  <a:pt x="1935352" y="609854"/>
                </a:lnTo>
                <a:lnTo>
                  <a:pt x="2078989" y="445643"/>
                </a:lnTo>
                <a:lnTo>
                  <a:pt x="2213737" y="269367"/>
                </a:lnTo>
                <a:lnTo>
                  <a:pt x="2332227" y="88519"/>
                </a:lnTo>
                <a:lnTo>
                  <a:pt x="2385441" y="0"/>
                </a:lnTo>
                <a:close/>
              </a:path>
            </a:pathLst>
          </a:custGeom>
          <a:solidFill>
            <a:srgbClr val="CCA383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47308" y="329184"/>
            <a:ext cx="2385695" cy="1557655"/>
          </a:xfrm>
          <a:custGeom>
            <a:avLst/>
            <a:gdLst/>
            <a:ahLst/>
            <a:cxnLst/>
            <a:rect l="l" t="t" r="r" b="b"/>
            <a:pathLst>
              <a:path w="2385695" h="1557655">
                <a:moveTo>
                  <a:pt x="1639315" y="0"/>
                </a:moveTo>
                <a:lnTo>
                  <a:pt x="2385441" y="0"/>
                </a:lnTo>
                <a:lnTo>
                  <a:pt x="2332227" y="88519"/>
                </a:lnTo>
                <a:lnTo>
                  <a:pt x="2213737" y="269367"/>
                </a:lnTo>
                <a:lnTo>
                  <a:pt x="2078989" y="445643"/>
                </a:lnTo>
                <a:lnTo>
                  <a:pt x="1935352" y="609854"/>
                </a:lnTo>
                <a:lnTo>
                  <a:pt x="1778381" y="765048"/>
                </a:lnTo>
                <a:lnTo>
                  <a:pt x="1605152" y="906780"/>
                </a:lnTo>
                <a:lnTo>
                  <a:pt x="1418589" y="1040892"/>
                </a:lnTo>
                <a:lnTo>
                  <a:pt x="1218691" y="1161415"/>
                </a:lnTo>
                <a:lnTo>
                  <a:pt x="1008380" y="1268349"/>
                </a:lnTo>
                <a:lnTo>
                  <a:pt x="778890" y="1363345"/>
                </a:lnTo>
                <a:lnTo>
                  <a:pt x="537463" y="1446149"/>
                </a:lnTo>
                <a:lnTo>
                  <a:pt x="275336" y="1511046"/>
                </a:lnTo>
                <a:lnTo>
                  <a:pt x="0" y="1557655"/>
                </a:lnTo>
                <a:lnTo>
                  <a:pt x="8889" y="1553210"/>
                </a:lnTo>
                <a:lnTo>
                  <a:pt x="38480" y="1548638"/>
                </a:lnTo>
                <a:lnTo>
                  <a:pt x="81406" y="1532128"/>
                </a:lnTo>
                <a:lnTo>
                  <a:pt x="143637" y="1506474"/>
                </a:lnTo>
                <a:lnTo>
                  <a:pt x="220599" y="1471803"/>
                </a:lnTo>
                <a:lnTo>
                  <a:pt x="309499" y="1423543"/>
                </a:lnTo>
                <a:lnTo>
                  <a:pt x="411607" y="1363345"/>
                </a:lnTo>
                <a:lnTo>
                  <a:pt x="521208" y="1286510"/>
                </a:lnTo>
                <a:lnTo>
                  <a:pt x="648588" y="1191514"/>
                </a:lnTo>
                <a:lnTo>
                  <a:pt x="778890" y="1075563"/>
                </a:lnTo>
                <a:lnTo>
                  <a:pt x="919607" y="941451"/>
                </a:lnTo>
                <a:lnTo>
                  <a:pt x="1067689" y="781685"/>
                </a:lnTo>
                <a:lnTo>
                  <a:pt x="1218691" y="600837"/>
                </a:lnTo>
                <a:lnTo>
                  <a:pt x="1375664" y="394462"/>
                </a:lnTo>
                <a:lnTo>
                  <a:pt x="1541525" y="160909"/>
                </a:lnTo>
                <a:lnTo>
                  <a:pt x="1639315" y="0"/>
                </a:lnTo>
                <a:close/>
              </a:path>
            </a:pathLst>
          </a:custGeom>
          <a:ln w="3175">
            <a:solidFill>
              <a:srgbClr val="CCA383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00598" y="329184"/>
            <a:ext cx="1644014" cy="777240"/>
          </a:xfrm>
          <a:custGeom>
            <a:avLst/>
            <a:gdLst/>
            <a:ahLst/>
            <a:cxnLst/>
            <a:rect l="l" t="t" r="r" b="b"/>
            <a:pathLst>
              <a:path w="1644015" h="777240">
                <a:moveTo>
                  <a:pt x="1614170" y="0"/>
                </a:moveTo>
                <a:lnTo>
                  <a:pt x="29845" y="0"/>
                </a:lnTo>
                <a:lnTo>
                  <a:pt x="16763" y="36830"/>
                </a:lnTo>
                <a:lnTo>
                  <a:pt x="4190" y="97917"/>
                </a:lnTo>
                <a:lnTo>
                  <a:pt x="0" y="161163"/>
                </a:lnTo>
                <a:lnTo>
                  <a:pt x="4190" y="224536"/>
                </a:lnTo>
                <a:lnTo>
                  <a:pt x="16763" y="284861"/>
                </a:lnTo>
                <a:lnTo>
                  <a:pt x="37591" y="343662"/>
                </a:lnTo>
                <a:lnTo>
                  <a:pt x="65786" y="400939"/>
                </a:lnTo>
                <a:lnTo>
                  <a:pt x="99060" y="454533"/>
                </a:lnTo>
                <a:lnTo>
                  <a:pt x="140842" y="504952"/>
                </a:lnTo>
                <a:lnTo>
                  <a:pt x="187833" y="553212"/>
                </a:lnTo>
                <a:lnTo>
                  <a:pt x="240918" y="597027"/>
                </a:lnTo>
                <a:lnTo>
                  <a:pt x="299338" y="635381"/>
                </a:lnTo>
                <a:lnTo>
                  <a:pt x="361950" y="671576"/>
                </a:lnTo>
                <a:lnTo>
                  <a:pt x="430784" y="702564"/>
                </a:lnTo>
                <a:lnTo>
                  <a:pt x="501776" y="728091"/>
                </a:lnTo>
                <a:lnTo>
                  <a:pt x="577850" y="749300"/>
                </a:lnTo>
                <a:lnTo>
                  <a:pt x="656081" y="764286"/>
                </a:lnTo>
                <a:lnTo>
                  <a:pt x="738504" y="773430"/>
                </a:lnTo>
                <a:lnTo>
                  <a:pt x="821943" y="777113"/>
                </a:lnTo>
                <a:lnTo>
                  <a:pt x="905383" y="773430"/>
                </a:lnTo>
                <a:lnTo>
                  <a:pt x="987805" y="764286"/>
                </a:lnTo>
                <a:lnTo>
                  <a:pt x="1066038" y="749300"/>
                </a:lnTo>
                <a:lnTo>
                  <a:pt x="1142238" y="728091"/>
                </a:lnTo>
                <a:lnTo>
                  <a:pt x="1213103" y="702564"/>
                </a:lnTo>
                <a:lnTo>
                  <a:pt x="1281937" y="671576"/>
                </a:lnTo>
                <a:lnTo>
                  <a:pt x="1344549" y="635381"/>
                </a:lnTo>
                <a:lnTo>
                  <a:pt x="1402969" y="597027"/>
                </a:lnTo>
                <a:lnTo>
                  <a:pt x="1456181" y="553212"/>
                </a:lnTo>
                <a:lnTo>
                  <a:pt x="1503045" y="504952"/>
                </a:lnTo>
                <a:lnTo>
                  <a:pt x="1544827" y="454533"/>
                </a:lnTo>
                <a:lnTo>
                  <a:pt x="1580260" y="400939"/>
                </a:lnTo>
                <a:lnTo>
                  <a:pt x="1606296" y="343662"/>
                </a:lnTo>
                <a:lnTo>
                  <a:pt x="1627251" y="284861"/>
                </a:lnTo>
                <a:lnTo>
                  <a:pt x="1639697" y="224536"/>
                </a:lnTo>
                <a:lnTo>
                  <a:pt x="1643887" y="161163"/>
                </a:lnTo>
                <a:lnTo>
                  <a:pt x="1639697" y="97917"/>
                </a:lnTo>
                <a:lnTo>
                  <a:pt x="1627251" y="36830"/>
                </a:lnTo>
                <a:lnTo>
                  <a:pt x="1614170" y="0"/>
                </a:lnTo>
                <a:close/>
              </a:path>
            </a:pathLst>
          </a:custGeom>
          <a:solidFill>
            <a:srgbClr val="802C40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00598" y="329184"/>
            <a:ext cx="1644014" cy="777240"/>
          </a:xfrm>
          <a:custGeom>
            <a:avLst/>
            <a:gdLst/>
            <a:ahLst/>
            <a:cxnLst/>
            <a:rect l="l" t="t" r="r" b="b"/>
            <a:pathLst>
              <a:path w="1644015" h="777240">
                <a:moveTo>
                  <a:pt x="29845" y="0"/>
                </a:moveTo>
                <a:lnTo>
                  <a:pt x="1614170" y="0"/>
                </a:lnTo>
                <a:lnTo>
                  <a:pt x="1627251" y="36830"/>
                </a:lnTo>
                <a:lnTo>
                  <a:pt x="1639697" y="97917"/>
                </a:lnTo>
                <a:lnTo>
                  <a:pt x="1643887" y="161163"/>
                </a:lnTo>
                <a:lnTo>
                  <a:pt x="1639697" y="224536"/>
                </a:lnTo>
                <a:lnTo>
                  <a:pt x="1627251" y="284861"/>
                </a:lnTo>
                <a:lnTo>
                  <a:pt x="1606296" y="343662"/>
                </a:lnTo>
                <a:lnTo>
                  <a:pt x="1580260" y="400939"/>
                </a:lnTo>
                <a:lnTo>
                  <a:pt x="1544827" y="454533"/>
                </a:lnTo>
                <a:lnTo>
                  <a:pt x="1503045" y="504952"/>
                </a:lnTo>
                <a:lnTo>
                  <a:pt x="1456181" y="553212"/>
                </a:lnTo>
                <a:lnTo>
                  <a:pt x="1402969" y="597027"/>
                </a:lnTo>
                <a:lnTo>
                  <a:pt x="1344549" y="635381"/>
                </a:lnTo>
                <a:lnTo>
                  <a:pt x="1281937" y="671576"/>
                </a:lnTo>
                <a:lnTo>
                  <a:pt x="1213103" y="702564"/>
                </a:lnTo>
                <a:lnTo>
                  <a:pt x="1142238" y="728091"/>
                </a:lnTo>
                <a:lnTo>
                  <a:pt x="1066038" y="749300"/>
                </a:lnTo>
                <a:lnTo>
                  <a:pt x="987805" y="764286"/>
                </a:lnTo>
                <a:lnTo>
                  <a:pt x="905383" y="773430"/>
                </a:lnTo>
                <a:lnTo>
                  <a:pt x="821943" y="777113"/>
                </a:lnTo>
                <a:lnTo>
                  <a:pt x="738504" y="773430"/>
                </a:lnTo>
                <a:lnTo>
                  <a:pt x="656081" y="764286"/>
                </a:lnTo>
                <a:lnTo>
                  <a:pt x="577850" y="749300"/>
                </a:lnTo>
                <a:lnTo>
                  <a:pt x="501776" y="728091"/>
                </a:lnTo>
                <a:lnTo>
                  <a:pt x="430784" y="702564"/>
                </a:lnTo>
                <a:lnTo>
                  <a:pt x="361950" y="671576"/>
                </a:lnTo>
                <a:lnTo>
                  <a:pt x="299338" y="635381"/>
                </a:lnTo>
                <a:lnTo>
                  <a:pt x="240918" y="597027"/>
                </a:lnTo>
                <a:lnTo>
                  <a:pt x="187833" y="553212"/>
                </a:lnTo>
                <a:lnTo>
                  <a:pt x="140842" y="504952"/>
                </a:lnTo>
                <a:lnTo>
                  <a:pt x="99060" y="454533"/>
                </a:lnTo>
                <a:lnTo>
                  <a:pt x="65786" y="400939"/>
                </a:lnTo>
                <a:lnTo>
                  <a:pt x="37591" y="343662"/>
                </a:lnTo>
                <a:lnTo>
                  <a:pt x="16763" y="284861"/>
                </a:lnTo>
                <a:lnTo>
                  <a:pt x="4190" y="224536"/>
                </a:lnTo>
                <a:lnTo>
                  <a:pt x="0" y="161163"/>
                </a:lnTo>
                <a:lnTo>
                  <a:pt x="4190" y="97917"/>
                </a:lnTo>
                <a:lnTo>
                  <a:pt x="16763" y="36830"/>
                </a:lnTo>
                <a:lnTo>
                  <a:pt x="29845" y="0"/>
                </a:lnTo>
                <a:close/>
              </a:path>
            </a:pathLst>
          </a:custGeom>
          <a:ln w="3175">
            <a:solidFill>
              <a:srgbClr val="802C40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571871" y="577469"/>
            <a:ext cx="1101725" cy="528955"/>
          </a:xfrm>
          <a:custGeom>
            <a:avLst/>
            <a:gdLst/>
            <a:ahLst/>
            <a:cxnLst/>
            <a:rect l="l" t="t" r="r" b="b"/>
            <a:pathLst>
              <a:path w="1101725" h="528955">
                <a:moveTo>
                  <a:pt x="550163" y="0"/>
                </a:moveTo>
                <a:lnTo>
                  <a:pt x="481329" y="2920"/>
                </a:lnTo>
                <a:lnTo>
                  <a:pt x="414654" y="11302"/>
                </a:lnTo>
                <a:lnTo>
                  <a:pt x="352170" y="24002"/>
                </a:lnTo>
                <a:lnTo>
                  <a:pt x="292734" y="42798"/>
                </a:lnTo>
                <a:lnTo>
                  <a:pt x="236474" y="64642"/>
                </a:lnTo>
                <a:lnTo>
                  <a:pt x="186436" y="91693"/>
                </a:lnTo>
                <a:lnTo>
                  <a:pt x="140588" y="121030"/>
                </a:lnTo>
                <a:lnTo>
                  <a:pt x="99949" y="154939"/>
                </a:lnTo>
                <a:lnTo>
                  <a:pt x="66675" y="191007"/>
                </a:lnTo>
                <a:lnTo>
                  <a:pt x="39496" y="230885"/>
                </a:lnTo>
                <a:lnTo>
                  <a:pt x="19812" y="272288"/>
                </a:lnTo>
                <a:lnTo>
                  <a:pt x="7238" y="315975"/>
                </a:lnTo>
                <a:lnTo>
                  <a:pt x="3048" y="361060"/>
                </a:lnTo>
                <a:lnTo>
                  <a:pt x="0" y="370077"/>
                </a:lnTo>
                <a:lnTo>
                  <a:pt x="57276" y="404748"/>
                </a:lnTo>
                <a:lnTo>
                  <a:pt x="118744" y="436371"/>
                </a:lnTo>
                <a:lnTo>
                  <a:pt x="182371" y="463422"/>
                </a:lnTo>
                <a:lnTo>
                  <a:pt x="251078" y="486028"/>
                </a:lnTo>
                <a:lnTo>
                  <a:pt x="321944" y="504063"/>
                </a:lnTo>
                <a:lnTo>
                  <a:pt x="395986" y="516763"/>
                </a:lnTo>
                <a:lnTo>
                  <a:pt x="472058" y="525906"/>
                </a:lnTo>
                <a:lnTo>
                  <a:pt x="550163" y="528827"/>
                </a:lnTo>
                <a:lnTo>
                  <a:pt x="628268" y="525906"/>
                </a:lnTo>
                <a:lnTo>
                  <a:pt x="706501" y="516763"/>
                </a:lnTo>
                <a:lnTo>
                  <a:pt x="779399" y="504063"/>
                </a:lnTo>
                <a:lnTo>
                  <a:pt x="850264" y="485266"/>
                </a:lnTo>
                <a:lnTo>
                  <a:pt x="919099" y="462660"/>
                </a:lnTo>
                <a:lnTo>
                  <a:pt x="984757" y="435609"/>
                </a:lnTo>
                <a:lnTo>
                  <a:pt x="1044067" y="403986"/>
                </a:lnTo>
                <a:lnTo>
                  <a:pt x="1101471" y="367918"/>
                </a:lnTo>
                <a:lnTo>
                  <a:pt x="1097279" y="361060"/>
                </a:lnTo>
                <a:lnTo>
                  <a:pt x="1093088" y="315975"/>
                </a:lnTo>
                <a:lnTo>
                  <a:pt x="1080643" y="272288"/>
                </a:lnTo>
                <a:lnTo>
                  <a:pt x="1060830" y="230885"/>
                </a:lnTo>
                <a:lnTo>
                  <a:pt x="1032636" y="191007"/>
                </a:lnTo>
                <a:lnTo>
                  <a:pt x="999235" y="154939"/>
                </a:lnTo>
                <a:lnTo>
                  <a:pt x="959738" y="121030"/>
                </a:lnTo>
                <a:lnTo>
                  <a:pt x="913891" y="91693"/>
                </a:lnTo>
                <a:lnTo>
                  <a:pt x="862838" y="64642"/>
                </a:lnTo>
                <a:lnTo>
                  <a:pt x="807592" y="42798"/>
                </a:lnTo>
                <a:lnTo>
                  <a:pt x="748156" y="24002"/>
                </a:lnTo>
                <a:lnTo>
                  <a:pt x="685673" y="11302"/>
                </a:lnTo>
                <a:lnTo>
                  <a:pt x="617854" y="2920"/>
                </a:lnTo>
                <a:lnTo>
                  <a:pt x="550163" y="0"/>
                </a:lnTo>
                <a:close/>
              </a:path>
            </a:pathLst>
          </a:custGeom>
          <a:solidFill>
            <a:srgbClr val="E64B3B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571871" y="577469"/>
            <a:ext cx="1101725" cy="528955"/>
          </a:xfrm>
          <a:custGeom>
            <a:avLst/>
            <a:gdLst/>
            <a:ahLst/>
            <a:cxnLst/>
            <a:rect l="l" t="t" r="r" b="b"/>
            <a:pathLst>
              <a:path w="1101725" h="528955">
                <a:moveTo>
                  <a:pt x="550163" y="0"/>
                </a:moveTo>
                <a:lnTo>
                  <a:pt x="617854" y="2920"/>
                </a:lnTo>
                <a:lnTo>
                  <a:pt x="685673" y="11302"/>
                </a:lnTo>
                <a:lnTo>
                  <a:pt x="748156" y="24002"/>
                </a:lnTo>
                <a:lnTo>
                  <a:pt x="807592" y="42798"/>
                </a:lnTo>
                <a:lnTo>
                  <a:pt x="862838" y="64642"/>
                </a:lnTo>
                <a:lnTo>
                  <a:pt x="913891" y="91693"/>
                </a:lnTo>
                <a:lnTo>
                  <a:pt x="959738" y="121030"/>
                </a:lnTo>
                <a:lnTo>
                  <a:pt x="999235" y="154939"/>
                </a:lnTo>
                <a:lnTo>
                  <a:pt x="1032636" y="191007"/>
                </a:lnTo>
                <a:lnTo>
                  <a:pt x="1060830" y="230885"/>
                </a:lnTo>
                <a:lnTo>
                  <a:pt x="1080643" y="272288"/>
                </a:lnTo>
                <a:lnTo>
                  <a:pt x="1093088" y="315975"/>
                </a:lnTo>
                <a:lnTo>
                  <a:pt x="1097279" y="361060"/>
                </a:lnTo>
                <a:lnTo>
                  <a:pt x="1101471" y="367918"/>
                </a:lnTo>
                <a:lnTo>
                  <a:pt x="1044067" y="403986"/>
                </a:lnTo>
                <a:lnTo>
                  <a:pt x="984757" y="435609"/>
                </a:lnTo>
                <a:lnTo>
                  <a:pt x="919099" y="462660"/>
                </a:lnTo>
                <a:lnTo>
                  <a:pt x="850264" y="485266"/>
                </a:lnTo>
                <a:lnTo>
                  <a:pt x="779399" y="504063"/>
                </a:lnTo>
                <a:lnTo>
                  <a:pt x="706501" y="516763"/>
                </a:lnTo>
                <a:lnTo>
                  <a:pt x="628268" y="525906"/>
                </a:lnTo>
                <a:lnTo>
                  <a:pt x="550163" y="528827"/>
                </a:lnTo>
                <a:lnTo>
                  <a:pt x="472058" y="525906"/>
                </a:lnTo>
                <a:lnTo>
                  <a:pt x="395986" y="516763"/>
                </a:lnTo>
                <a:lnTo>
                  <a:pt x="321944" y="504063"/>
                </a:lnTo>
                <a:lnTo>
                  <a:pt x="251078" y="486028"/>
                </a:lnTo>
                <a:lnTo>
                  <a:pt x="182371" y="463422"/>
                </a:lnTo>
                <a:lnTo>
                  <a:pt x="118744" y="436371"/>
                </a:lnTo>
                <a:lnTo>
                  <a:pt x="57276" y="404748"/>
                </a:lnTo>
                <a:lnTo>
                  <a:pt x="0" y="370077"/>
                </a:lnTo>
                <a:lnTo>
                  <a:pt x="3048" y="361060"/>
                </a:lnTo>
                <a:lnTo>
                  <a:pt x="7238" y="315975"/>
                </a:lnTo>
                <a:lnTo>
                  <a:pt x="19812" y="272288"/>
                </a:lnTo>
                <a:lnTo>
                  <a:pt x="39496" y="230885"/>
                </a:lnTo>
                <a:lnTo>
                  <a:pt x="66675" y="191007"/>
                </a:lnTo>
                <a:lnTo>
                  <a:pt x="99949" y="154939"/>
                </a:lnTo>
                <a:lnTo>
                  <a:pt x="140588" y="121030"/>
                </a:lnTo>
                <a:lnTo>
                  <a:pt x="186436" y="91693"/>
                </a:lnTo>
                <a:lnTo>
                  <a:pt x="236474" y="64642"/>
                </a:lnTo>
                <a:lnTo>
                  <a:pt x="292734" y="42798"/>
                </a:lnTo>
                <a:lnTo>
                  <a:pt x="352170" y="24002"/>
                </a:lnTo>
                <a:lnTo>
                  <a:pt x="414654" y="11302"/>
                </a:lnTo>
                <a:lnTo>
                  <a:pt x="481329" y="2920"/>
                </a:lnTo>
                <a:lnTo>
                  <a:pt x="550163" y="0"/>
                </a:lnTo>
                <a:close/>
              </a:path>
            </a:pathLst>
          </a:custGeom>
          <a:ln w="3175">
            <a:solidFill>
              <a:srgbClr val="E64B3B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10755" y="1420367"/>
            <a:ext cx="6296025" cy="4980940"/>
          </a:xfrm>
          <a:custGeom>
            <a:avLst/>
            <a:gdLst/>
            <a:ahLst/>
            <a:cxnLst/>
            <a:rect l="l" t="t" r="r" b="b"/>
            <a:pathLst>
              <a:path w="6296025" h="4980940">
                <a:moveTo>
                  <a:pt x="1873923" y="591693"/>
                </a:moveTo>
                <a:lnTo>
                  <a:pt x="641070" y="1084834"/>
                </a:lnTo>
                <a:lnTo>
                  <a:pt x="115062" y="1775333"/>
                </a:lnTo>
                <a:lnTo>
                  <a:pt x="0" y="2761615"/>
                </a:lnTo>
                <a:lnTo>
                  <a:pt x="871258" y="3928618"/>
                </a:lnTo>
                <a:lnTo>
                  <a:pt x="2202726" y="4635474"/>
                </a:lnTo>
                <a:lnTo>
                  <a:pt x="3977932" y="4980660"/>
                </a:lnTo>
                <a:lnTo>
                  <a:pt x="5687479" y="4520399"/>
                </a:lnTo>
                <a:lnTo>
                  <a:pt x="6279299" y="3731387"/>
                </a:lnTo>
                <a:lnTo>
                  <a:pt x="6295682" y="2876677"/>
                </a:lnTo>
                <a:lnTo>
                  <a:pt x="5950496" y="1923161"/>
                </a:lnTo>
                <a:lnTo>
                  <a:pt x="4783366" y="1134237"/>
                </a:lnTo>
                <a:lnTo>
                  <a:pt x="4602645" y="986282"/>
                </a:lnTo>
                <a:lnTo>
                  <a:pt x="4672513" y="739648"/>
                </a:lnTo>
                <a:lnTo>
                  <a:pt x="3534194" y="739648"/>
                </a:lnTo>
                <a:lnTo>
                  <a:pt x="1873923" y="591693"/>
                </a:lnTo>
                <a:close/>
              </a:path>
              <a:path w="6296025" h="4980940">
                <a:moveTo>
                  <a:pt x="4882045" y="0"/>
                </a:moveTo>
                <a:lnTo>
                  <a:pt x="4503966" y="246507"/>
                </a:lnTo>
                <a:lnTo>
                  <a:pt x="3534194" y="739648"/>
                </a:lnTo>
                <a:lnTo>
                  <a:pt x="4672513" y="739648"/>
                </a:lnTo>
                <a:lnTo>
                  <a:pt x="48820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26770" y="953769"/>
            <a:ext cx="6737984" cy="5664200"/>
          </a:xfrm>
          <a:custGeom>
            <a:avLst/>
            <a:gdLst/>
            <a:ahLst/>
            <a:cxnLst/>
            <a:rect l="l" t="t" r="r" b="b"/>
            <a:pathLst>
              <a:path w="6737984" h="5664200">
                <a:moveTo>
                  <a:pt x="2939796" y="825500"/>
                </a:moveTo>
                <a:lnTo>
                  <a:pt x="2538222" y="825500"/>
                </a:lnTo>
                <a:lnTo>
                  <a:pt x="2155571" y="850900"/>
                </a:lnTo>
                <a:lnTo>
                  <a:pt x="1971040" y="889000"/>
                </a:lnTo>
                <a:lnTo>
                  <a:pt x="1620011" y="965200"/>
                </a:lnTo>
                <a:lnTo>
                  <a:pt x="1452498" y="1016000"/>
                </a:lnTo>
                <a:lnTo>
                  <a:pt x="1291336" y="1079500"/>
                </a:lnTo>
                <a:lnTo>
                  <a:pt x="1138936" y="1143000"/>
                </a:lnTo>
                <a:lnTo>
                  <a:pt x="993647" y="1219200"/>
                </a:lnTo>
                <a:lnTo>
                  <a:pt x="855776" y="1308100"/>
                </a:lnTo>
                <a:lnTo>
                  <a:pt x="727341" y="1397000"/>
                </a:lnTo>
                <a:lnTo>
                  <a:pt x="606666" y="1498600"/>
                </a:lnTo>
                <a:lnTo>
                  <a:pt x="496747" y="1600200"/>
                </a:lnTo>
                <a:lnTo>
                  <a:pt x="396328" y="1714500"/>
                </a:lnTo>
                <a:lnTo>
                  <a:pt x="303657" y="1828800"/>
                </a:lnTo>
                <a:lnTo>
                  <a:pt x="226148" y="1955800"/>
                </a:lnTo>
                <a:lnTo>
                  <a:pt x="157657" y="2082800"/>
                </a:lnTo>
                <a:lnTo>
                  <a:pt x="100863" y="2222500"/>
                </a:lnTo>
                <a:lnTo>
                  <a:pt x="53555" y="2362200"/>
                </a:lnTo>
                <a:lnTo>
                  <a:pt x="24079" y="2501900"/>
                </a:lnTo>
                <a:lnTo>
                  <a:pt x="5499" y="2654299"/>
                </a:lnTo>
                <a:lnTo>
                  <a:pt x="0" y="2793999"/>
                </a:lnTo>
                <a:lnTo>
                  <a:pt x="9321" y="2933699"/>
                </a:lnTo>
                <a:lnTo>
                  <a:pt x="27787" y="3086099"/>
                </a:lnTo>
                <a:lnTo>
                  <a:pt x="61086" y="3238499"/>
                </a:lnTo>
                <a:lnTo>
                  <a:pt x="103987" y="3378200"/>
                </a:lnTo>
                <a:lnTo>
                  <a:pt x="160451" y="3517900"/>
                </a:lnTo>
                <a:lnTo>
                  <a:pt x="228257" y="3670300"/>
                </a:lnTo>
                <a:lnTo>
                  <a:pt x="304419" y="3810000"/>
                </a:lnTo>
                <a:lnTo>
                  <a:pt x="392379" y="3937000"/>
                </a:lnTo>
                <a:lnTo>
                  <a:pt x="491235" y="4076700"/>
                </a:lnTo>
                <a:lnTo>
                  <a:pt x="601103" y="4216400"/>
                </a:lnTo>
                <a:lnTo>
                  <a:pt x="718845" y="4343400"/>
                </a:lnTo>
                <a:lnTo>
                  <a:pt x="845388" y="4470400"/>
                </a:lnTo>
                <a:lnTo>
                  <a:pt x="981963" y="4584700"/>
                </a:lnTo>
                <a:lnTo>
                  <a:pt x="1125728" y="4711700"/>
                </a:lnTo>
                <a:lnTo>
                  <a:pt x="1280795" y="4826000"/>
                </a:lnTo>
                <a:lnTo>
                  <a:pt x="1442592" y="4927600"/>
                </a:lnTo>
                <a:lnTo>
                  <a:pt x="1610486" y="5029200"/>
                </a:lnTo>
                <a:lnTo>
                  <a:pt x="1785874" y="5130800"/>
                </a:lnTo>
                <a:lnTo>
                  <a:pt x="1968500" y="5219700"/>
                </a:lnTo>
                <a:lnTo>
                  <a:pt x="2158492" y="5295900"/>
                </a:lnTo>
                <a:lnTo>
                  <a:pt x="2354326" y="5372100"/>
                </a:lnTo>
                <a:lnTo>
                  <a:pt x="2766568" y="5499100"/>
                </a:lnTo>
                <a:lnTo>
                  <a:pt x="3184525" y="5600700"/>
                </a:lnTo>
                <a:lnTo>
                  <a:pt x="3599179" y="5651500"/>
                </a:lnTo>
                <a:lnTo>
                  <a:pt x="3802126" y="5664200"/>
                </a:lnTo>
                <a:lnTo>
                  <a:pt x="4200270" y="5664200"/>
                </a:lnTo>
                <a:lnTo>
                  <a:pt x="4392803" y="5651500"/>
                </a:lnTo>
                <a:lnTo>
                  <a:pt x="4766183" y="5600700"/>
                </a:lnTo>
                <a:lnTo>
                  <a:pt x="5119496" y="5524500"/>
                </a:lnTo>
                <a:lnTo>
                  <a:pt x="5286502" y="5461000"/>
                </a:lnTo>
                <a:lnTo>
                  <a:pt x="5444108" y="5410200"/>
                </a:lnTo>
                <a:lnTo>
                  <a:pt x="5598795" y="5334000"/>
                </a:lnTo>
                <a:lnTo>
                  <a:pt x="5743575" y="5257800"/>
                </a:lnTo>
                <a:lnTo>
                  <a:pt x="5766773" y="5245100"/>
                </a:lnTo>
                <a:lnTo>
                  <a:pt x="4042664" y="5245100"/>
                </a:lnTo>
                <a:lnTo>
                  <a:pt x="3663950" y="5219700"/>
                </a:lnTo>
                <a:lnTo>
                  <a:pt x="3275838" y="5168900"/>
                </a:lnTo>
                <a:lnTo>
                  <a:pt x="3075813" y="5130800"/>
                </a:lnTo>
                <a:lnTo>
                  <a:pt x="2679827" y="5029200"/>
                </a:lnTo>
                <a:lnTo>
                  <a:pt x="2490851" y="4965700"/>
                </a:lnTo>
                <a:lnTo>
                  <a:pt x="2305431" y="4889500"/>
                </a:lnTo>
                <a:lnTo>
                  <a:pt x="2125345" y="4813300"/>
                </a:lnTo>
                <a:lnTo>
                  <a:pt x="1954403" y="4724400"/>
                </a:lnTo>
                <a:lnTo>
                  <a:pt x="1790192" y="4635500"/>
                </a:lnTo>
                <a:lnTo>
                  <a:pt x="1633474" y="4546600"/>
                </a:lnTo>
                <a:lnTo>
                  <a:pt x="1485137" y="4445000"/>
                </a:lnTo>
                <a:lnTo>
                  <a:pt x="1343914" y="4330700"/>
                </a:lnTo>
                <a:lnTo>
                  <a:pt x="1213612" y="4229100"/>
                </a:lnTo>
                <a:lnTo>
                  <a:pt x="1089533" y="4114800"/>
                </a:lnTo>
                <a:lnTo>
                  <a:pt x="975487" y="4000500"/>
                </a:lnTo>
                <a:lnTo>
                  <a:pt x="871461" y="3873500"/>
                </a:lnTo>
                <a:lnTo>
                  <a:pt x="694220" y="3632200"/>
                </a:lnTo>
                <a:lnTo>
                  <a:pt x="623951" y="3505200"/>
                </a:lnTo>
                <a:lnTo>
                  <a:pt x="559371" y="3378200"/>
                </a:lnTo>
                <a:lnTo>
                  <a:pt x="510070" y="3251199"/>
                </a:lnTo>
                <a:lnTo>
                  <a:pt x="473862" y="3111499"/>
                </a:lnTo>
                <a:lnTo>
                  <a:pt x="449465" y="2984499"/>
                </a:lnTo>
                <a:lnTo>
                  <a:pt x="433755" y="2857499"/>
                </a:lnTo>
                <a:lnTo>
                  <a:pt x="435063" y="2730499"/>
                </a:lnTo>
                <a:lnTo>
                  <a:pt x="446798" y="2603500"/>
                </a:lnTo>
                <a:lnTo>
                  <a:pt x="473824" y="2476500"/>
                </a:lnTo>
                <a:lnTo>
                  <a:pt x="514743" y="2349500"/>
                </a:lnTo>
                <a:lnTo>
                  <a:pt x="570357" y="2222500"/>
                </a:lnTo>
                <a:lnTo>
                  <a:pt x="636384" y="2108200"/>
                </a:lnTo>
                <a:lnTo>
                  <a:pt x="714921" y="2006600"/>
                </a:lnTo>
                <a:lnTo>
                  <a:pt x="805141" y="1905000"/>
                </a:lnTo>
                <a:lnTo>
                  <a:pt x="906589" y="1816100"/>
                </a:lnTo>
                <a:lnTo>
                  <a:pt x="1018032" y="1727200"/>
                </a:lnTo>
                <a:lnTo>
                  <a:pt x="1139698" y="1651000"/>
                </a:lnTo>
                <a:lnTo>
                  <a:pt x="1269619" y="1574800"/>
                </a:lnTo>
                <a:lnTo>
                  <a:pt x="1410335" y="1498600"/>
                </a:lnTo>
                <a:lnTo>
                  <a:pt x="1557781" y="1447800"/>
                </a:lnTo>
                <a:lnTo>
                  <a:pt x="1711325" y="1397000"/>
                </a:lnTo>
                <a:lnTo>
                  <a:pt x="1873885" y="1346200"/>
                </a:lnTo>
                <a:lnTo>
                  <a:pt x="2043176" y="1320800"/>
                </a:lnTo>
                <a:lnTo>
                  <a:pt x="2216404" y="1282700"/>
                </a:lnTo>
                <a:lnTo>
                  <a:pt x="2581402" y="1257300"/>
                </a:lnTo>
                <a:lnTo>
                  <a:pt x="4104301" y="1257300"/>
                </a:lnTo>
                <a:lnTo>
                  <a:pt x="4140962" y="1231900"/>
                </a:lnTo>
                <a:lnTo>
                  <a:pt x="4196080" y="1206500"/>
                </a:lnTo>
                <a:lnTo>
                  <a:pt x="4253738" y="1168400"/>
                </a:lnTo>
                <a:lnTo>
                  <a:pt x="4310507" y="1130300"/>
                </a:lnTo>
                <a:lnTo>
                  <a:pt x="4369943" y="1104900"/>
                </a:lnTo>
                <a:lnTo>
                  <a:pt x="4425061" y="1066800"/>
                </a:lnTo>
                <a:lnTo>
                  <a:pt x="4481830" y="1041400"/>
                </a:lnTo>
                <a:lnTo>
                  <a:pt x="4533011" y="1003300"/>
                </a:lnTo>
                <a:lnTo>
                  <a:pt x="4581398" y="977900"/>
                </a:lnTo>
                <a:lnTo>
                  <a:pt x="4627118" y="952500"/>
                </a:lnTo>
                <a:lnTo>
                  <a:pt x="4645850" y="939800"/>
                </a:lnTo>
                <a:lnTo>
                  <a:pt x="3773931" y="939800"/>
                </a:lnTo>
                <a:lnTo>
                  <a:pt x="3351656" y="863600"/>
                </a:lnTo>
                <a:lnTo>
                  <a:pt x="3144139" y="838200"/>
                </a:lnTo>
                <a:lnTo>
                  <a:pt x="2939796" y="825500"/>
                </a:lnTo>
                <a:close/>
              </a:path>
              <a:path w="6737984" h="5664200">
                <a:moveTo>
                  <a:pt x="5184992" y="901700"/>
                </a:moveTo>
                <a:lnTo>
                  <a:pt x="4723638" y="901700"/>
                </a:lnTo>
                <a:lnTo>
                  <a:pt x="4712970" y="927100"/>
                </a:lnTo>
                <a:lnTo>
                  <a:pt x="4700143" y="977900"/>
                </a:lnTo>
                <a:lnTo>
                  <a:pt x="4683633" y="1016000"/>
                </a:lnTo>
                <a:lnTo>
                  <a:pt x="4665218" y="1079500"/>
                </a:lnTo>
                <a:lnTo>
                  <a:pt x="4647692" y="1130300"/>
                </a:lnTo>
                <a:lnTo>
                  <a:pt x="4627880" y="1193800"/>
                </a:lnTo>
                <a:lnTo>
                  <a:pt x="4607179" y="1257300"/>
                </a:lnTo>
                <a:lnTo>
                  <a:pt x="4586986" y="1320800"/>
                </a:lnTo>
                <a:lnTo>
                  <a:pt x="4568952" y="1384300"/>
                </a:lnTo>
                <a:lnTo>
                  <a:pt x="4550664" y="1435100"/>
                </a:lnTo>
                <a:lnTo>
                  <a:pt x="4533138" y="1485900"/>
                </a:lnTo>
                <a:lnTo>
                  <a:pt x="4518914" y="1536700"/>
                </a:lnTo>
                <a:lnTo>
                  <a:pt x="4506468" y="1574800"/>
                </a:lnTo>
                <a:lnTo>
                  <a:pt x="4497324" y="1600200"/>
                </a:lnTo>
                <a:lnTo>
                  <a:pt x="4490339" y="1625600"/>
                </a:lnTo>
                <a:lnTo>
                  <a:pt x="4658614" y="1701800"/>
                </a:lnTo>
                <a:lnTo>
                  <a:pt x="4838954" y="1790700"/>
                </a:lnTo>
                <a:lnTo>
                  <a:pt x="5008245" y="1892300"/>
                </a:lnTo>
                <a:lnTo>
                  <a:pt x="5170424" y="1993900"/>
                </a:lnTo>
                <a:lnTo>
                  <a:pt x="5322189" y="2108200"/>
                </a:lnTo>
                <a:lnTo>
                  <a:pt x="5464556" y="2222500"/>
                </a:lnTo>
                <a:lnTo>
                  <a:pt x="5596890" y="2336800"/>
                </a:lnTo>
                <a:lnTo>
                  <a:pt x="5719191" y="2451100"/>
                </a:lnTo>
                <a:lnTo>
                  <a:pt x="5831458" y="2578100"/>
                </a:lnTo>
                <a:lnTo>
                  <a:pt x="5933567" y="2705099"/>
                </a:lnTo>
                <a:lnTo>
                  <a:pt x="6021578" y="2832099"/>
                </a:lnTo>
                <a:lnTo>
                  <a:pt x="6100064" y="2971799"/>
                </a:lnTo>
                <a:lnTo>
                  <a:pt x="6166739" y="3098799"/>
                </a:lnTo>
                <a:lnTo>
                  <a:pt x="6219062" y="3225799"/>
                </a:lnTo>
                <a:lnTo>
                  <a:pt x="6261354" y="3365500"/>
                </a:lnTo>
                <a:lnTo>
                  <a:pt x="6286500" y="3505200"/>
                </a:lnTo>
                <a:lnTo>
                  <a:pt x="6303518" y="3632200"/>
                </a:lnTo>
                <a:lnTo>
                  <a:pt x="6305169" y="3759200"/>
                </a:lnTo>
                <a:lnTo>
                  <a:pt x="6292469" y="3898900"/>
                </a:lnTo>
                <a:lnTo>
                  <a:pt x="6265545" y="4025900"/>
                </a:lnTo>
                <a:lnTo>
                  <a:pt x="6224524" y="4152900"/>
                </a:lnTo>
                <a:lnTo>
                  <a:pt x="6172834" y="4267200"/>
                </a:lnTo>
                <a:lnTo>
                  <a:pt x="6105525" y="4381500"/>
                </a:lnTo>
                <a:lnTo>
                  <a:pt x="6030976" y="4483100"/>
                </a:lnTo>
                <a:lnTo>
                  <a:pt x="5944234" y="4584700"/>
                </a:lnTo>
                <a:lnTo>
                  <a:pt x="5845048" y="4673600"/>
                </a:lnTo>
                <a:lnTo>
                  <a:pt x="5737987" y="4762500"/>
                </a:lnTo>
                <a:lnTo>
                  <a:pt x="5622036" y="4838700"/>
                </a:lnTo>
                <a:lnTo>
                  <a:pt x="5496052" y="4914900"/>
                </a:lnTo>
                <a:lnTo>
                  <a:pt x="5361051" y="4978400"/>
                </a:lnTo>
                <a:lnTo>
                  <a:pt x="5218303" y="5041900"/>
                </a:lnTo>
                <a:lnTo>
                  <a:pt x="5070348" y="5092700"/>
                </a:lnTo>
                <a:lnTo>
                  <a:pt x="4749419" y="5168900"/>
                </a:lnTo>
                <a:lnTo>
                  <a:pt x="4579239" y="5207000"/>
                </a:lnTo>
                <a:lnTo>
                  <a:pt x="4042664" y="5245100"/>
                </a:lnTo>
                <a:lnTo>
                  <a:pt x="5766773" y="5245100"/>
                </a:lnTo>
                <a:lnTo>
                  <a:pt x="5882767" y="5181600"/>
                </a:lnTo>
                <a:lnTo>
                  <a:pt x="6012942" y="5092700"/>
                </a:lnTo>
                <a:lnTo>
                  <a:pt x="6130036" y="4991100"/>
                </a:lnTo>
                <a:lnTo>
                  <a:pt x="6241796" y="4889500"/>
                </a:lnTo>
                <a:lnTo>
                  <a:pt x="6343904" y="4775200"/>
                </a:lnTo>
                <a:lnTo>
                  <a:pt x="6434835" y="4660900"/>
                </a:lnTo>
                <a:lnTo>
                  <a:pt x="6512306" y="4533900"/>
                </a:lnTo>
                <a:lnTo>
                  <a:pt x="6582156" y="4406900"/>
                </a:lnTo>
                <a:lnTo>
                  <a:pt x="6640703" y="4279900"/>
                </a:lnTo>
                <a:lnTo>
                  <a:pt x="6684009" y="4140200"/>
                </a:lnTo>
                <a:lnTo>
                  <a:pt x="6717919" y="3987800"/>
                </a:lnTo>
                <a:lnTo>
                  <a:pt x="6734683" y="3835400"/>
                </a:lnTo>
                <a:lnTo>
                  <a:pt x="6737731" y="3695700"/>
                </a:lnTo>
                <a:lnTo>
                  <a:pt x="6731000" y="3543300"/>
                </a:lnTo>
                <a:lnTo>
                  <a:pt x="6708267" y="3390900"/>
                </a:lnTo>
                <a:lnTo>
                  <a:pt x="6673723" y="3238499"/>
                </a:lnTo>
                <a:lnTo>
                  <a:pt x="6626606" y="3086099"/>
                </a:lnTo>
                <a:lnTo>
                  <a:pt x="6567551" y="2946399"/>
                </a:lnTo>
                <a:lnTo>
                  <a:pt x="6496684" y="2793999"/>
                </a:lnTo>
                <a:lnTo>
                  <a:pt x="6414515" y="2654299"/>
                </a:lnTo>
                <a:lnTo>
                  <a:pt x="6319265" y="2514600"/>
                </a:lnTo>
                <a:lnTo>
                  <a:pt x="6215253" y="2374900"/>
                </a:lnTo>
                <a:lnTo>
                  <a:pt x="6101080" y="2235200"/>
                </a:lnTo>
                <a:lnTo>
                  <a:pt x="5974715" y="2095500"/>
                </a:lnTo>
                <a:lnTo>
                  <a:pt x="5839841" y="1968500"/>
                </a:lnTo>
                <a:lnTo>
                  <a:pt x="5691124" y="1841500"/>
                </a:lnTo>
                <a:lnTo>
                  <a:pt x="5536945" y="1727200"/>
                </a:lnTo>
                <a:lnTo>
                  <a:pt x="5372354" y="1612900"/>
                </a:lnTo>
                <a:lnTo>
                  <a:pt x="5197094" y="1498600"/>
                </a:lnTo>
                <a:lnTo>
                  <a:pt x="5016119" y="1397000"/>
                </a:lnTo>
                <a:lnTo>
                  <a:pt x="5041011" y="1320800"/>
                </a:lnTo>
                <a:lnTo>
                  <a:pt x="5069458" y="1231900"/>
                </a:lnTo>
                <a:lnTo>
                  <a:pt x="5098415" y="1143000"/>
                </a:lnTo>
                <a:lnTo>
                  <a:pt x="5130038" y="1054100"/>
                </a:lnTo>
                <a:lnTo>
                  <a:pt x="5160771" y="965200"/>
                </a:lnTo>
                <a:lnTo>
                  <a:pt x="5184992" y="901700"/>
                </a:lnTo>
                <a:close/>
              </a:path>
              <a:path w="6737984" h="5664200">
                <a:moveTo>
                  <a:pt x="4104301" y="1257300"/>
                </a:moveTo>
                <a:lnTo>
                  <a:pt x="2770378" y="1257300"/>
                </a:lnTo>
                <a:lnTo>
                  <a:pt x="3158490" y="1282700"/>
                </a:lnTo>
                <a:lnTo>
                  <a:pt x="3356482" y="1308100"/>
                </a:lnTo>
                <a:lnTo>
                  <a:pt x="3757676" y="1384300"/>
                </a:lnTo>
                <a:lnTo>
                  <a:pt x="3841495" y="1409700"/>
                </a:lnTo>
                <a:lnTo>
                  <a:pt x="3847718" y="1409700"/>
                </a:lnTo>
                <a:lnTo>
                  <a:pt x="3859656" y="1397000"/>
                </a:lnTo>
                <a:lnTo>
                  <a:pt x="3883405" y="1384300"/>
                </a:lnTo>
                <a:lnTo>
                  <a:pt x="3910711" y="1358900"/>
                </a:lnTo>
                <a:lnTo>
                  <a:pt x="3989069" y="1320800"/>
                </a:lnTo>
                <a:lnTo>
                  <a:pt x="4035298" y="1295400"/>
                </a:lnTo>
                <a:lnTo>
                  <a:pt x="4085970" y="1270000"/>
                </a:lnTo>
                <a:lnTo>
                  <a:pt x="4104301" y="1257300"/>
                </a:lnTo>
                <a:close/>
              </a:path>
              <a:path w="6737984" h="5664200">
                <a:moveTo>
                  <a:pt x="5501005" y="0"/>
                </a:moveTo>
                <a:lnTo>
                  <a:pt x="5497957" y="0"/>
                </a:lnTo>
                <a:lnTo>
                  <a:pt x="5482590" y="12700"/>
                </a:lnTo>
                <a:lnTo>
                  <a:pt x="5457444" y="25400"/>
                </a:lnTo>
                <a:lnTo>
                  <a:pt x="5384800" y="63500"/>
                </a:lnTo>
                <a:lnTo>
                  <a:pt x="5335143" y="88900"/>
                </a:lnTo>
                <a:lnTo>
                  <a:pt x="5278755" y="114300"/>
                </a:lnTo>
                <a:lnTo>
                  <a:pt x="5215890" y="152400"/>
                </a:lnTo>
                <a:lnTo>
                  <a:pt x="5146802" y="190500"/>
                </a:lnTo>
                <a:lnTo>
                  <a:pt x="5073395" y="228600"/>
                </a:lnTo>
                <a:lnTo>
                  <a:pt x="4992751" y="266700"/>
                </a:lnTo>
                <a:lnTo>
                  <a:pt x="4910074" y="317500"/>
                </a:lnTo>
                <a:lnTo>
                  <a:pt x="4825111" y="355600"/>
                </a:lnTo>
                <a:lnTo>
                  <a:pt x="4734052" y="406400"/>
                </a:lnTo>
                <a:lnTo>
                  <a:pt x="4640326" y="457200"/>
                </a:lnTo>
                <a:lnTo>
                  <a:pt x="4448809" y="558800"/>
                </a:lnTo>
                <a:lnTo>
                  <a:pt x="4350639" y="622300"/>
                </a:lnTo>
                <a:lnTo>
                  <a:pt x="4153916" y="723900"/>
                </a:lnTo>
                <a:lnTo>
                  <a:pt x="4057015" y="787400"/>
                </a:lnTo>
                <a:lnTo>
                  <a:pt x="3960621" y="838200"/>
                </a:lnTo>
                <a:lnTo>
                  <a:pt x="3773931" y="939800"/>
                </a:lnTo>
                <a:lnTo>
                  <a:pt x="4645850" y="939800"/>
                </a:lnTo>
                <a:lnTo>
                  <a:pt x="4664583" y="927100"/>
                </a:lnTo>
                <a:lnTo>
                  <a:pt x="4697221" y="914400"/>
                </a:lnTo>
                <a:lnTo>
                  <a:pt x="4723638" y="901700"/>
                </a:lnTo>
                <a:lnTo>
                  <a:pt x="5184992" y="901700"/>
                </a:lnTo>
                <a:lnTo>
                  <a:pt x="5194681" y="876300"/>
                </a:lnTo>
                <a:lnTo>
                  <a:pt x="5225415" y="774700"/>
                </a:lnTo>
                <a:lnTo>
                  <a:pt x="5259196" y="685800"/>
                </a:lnTo>
                <a:lnTo>
                  <a:pt x="5289169" y="596900"/>
                </a:lnTo>
                <a:lnTo>
                  <a:pt x="5321554" y="508000"/>
                </a:lnTo>
                <a:lnTo>
                  <a:pt x="5350002" y="419100"/>
                </a:lnTo>
                <a:lnTo>
                  <a:pt x="5378323" y="342900"/>
                </a:lnTo>
                <a:lnTo>
                  <a:pt x="5403595" y="266700"/>
                </a:lnTo>
                <a:lnTo>
                  <a:pt x="5429123" y="203200"/>
                </a:lnTo>
                <a:lnTo>
                  <a:pt x="5449696" y="152400"/>
                </a:lnTo>
                <a:lnTo>
                  <a:pt x="5468874" y="101600"/>
                </a:lnTo>
                <a:lnTo>
                  <a:pt x="5483987" y="50800"/>
                </a:lnTo>
                <a:lnTo>
                  <a:pt x="5493639" y="25400"/>
                </a:lnTo>
                <a:lnTo>
                  <a:pt x="55010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46723" y="3326509"/>
            <a:ext cx="6114287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71550">
              <a:spcBef>
                <a:spcPts val="105"/>
              </a:spcBef>
            </a:pPr>
            <a:r>
              <a:rPr sz="3600" dirty="0">
                <a:solidFill>
                  <a:srgbClr val="7E7E7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Do </a:t>
            </a:r>
            <a:r>
              <a:rPr sz="3600" spc="-5" dirty="0">
                <a:solidFill>
                  <a:srgbClr val="7E7E7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you</a:t>
            </a:r>
            <a:r>
              <a:rPr sz="3600" spc="-45" dirty="0">
                <a:solidFill>
                  <a:srgbClr val="7E7E7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 </a:t>
            </a:r>
            <a:r>
              <a:rPr sz="3600" spc="-25" dirty="0">
                <a:solidFill>
                  <a:srgbClr val="7E7E7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have</a:t>
            </a:r>
            <a:r>
              <a:rPr lang="en-US" sz="3600" spc="-25" dirty="0">
                <a:solidFill>
                  <a:srgbClr val="7E7E7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 </a:t>
            </a:r>
            <a:r>
              <a:rPr sz="3600" spc="-10" dirty="0">
                <a:solidFill>
                  <a:srgbClr val="7E7E7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any</a:t>
            </a:r>
            <a:br>
              <a:rPr lang="en-US" sz="3200" spc="-50" dirty="0">
                <a:solidFill>
                  <a:srgbClr val="7E7E7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</a:br>
            <a:r>
              <a:rPr sz="6000" spc="-5" dirty="0">
                <a:solidFill>
                  <a:srgbClr val="FF669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question?</a:t>
            </a:r>
            <a:endParaRPr sz="6000" dirty="0">
              <a:latin typeface="a옛날목욕탕L" panose="02020600000000000000" pitchFamily="18" charset="-127"/>
              <a:ea typeface="a옛날목욕탕L" panose="02020600000000000000" pitchFamily="18" charset="-127"/>
              <a:cs typeface="Tw Cen MT Condensed Extra Bol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370187" y="5527350"/>
            <a:ext cx="3018411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78740" algn="ctr">
              <a:lnSpc>
                <a:spcPct val="100000"/>
              </a:lnSpc>
              <a:spcBef>
                <a:spcPts val="95"/>
              </a:spcBef>
            </a:pPr>
            <a:r>
              <a:rPr sz="2400" b="1" spc="-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Thank</a:t>
            </a:r>
            <a:r>
              <a:rPr sz="2400" b="1" spc="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you</a:t>
            </a:r>
            <a:endParaRPr sz="2400" b="1" dirty="0">
              <a:latin typeface="a옛날목욕탕L" panose="02020600000000000000" pitchFamily="18" charset="-127"/>
              <a:ea typeface="a옛날목욕탕L" panose="02020600000000000000" pitchFamily="18" charset="-127"/>
              <a:cs typeface="Tw Cen MT Condensed Extra Bold"/>
            </a:endParaRPr>
          </a:p>
          <a:p>
            <a:pPr algn="ctr">
              <a:lnSpc>
                <a:spcPct val="100000"/>
              </a:lnSpc>
            </a:pPr>
            <a:r>
              <a:rPr sz="2400" b="1" spc="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for </a:t>
            </a:r>
            <a:r>
              <a:rPr sz="2400" b="1" spc="-1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your</a:t>
            </a:r>
            <a:r>
              <a:rPr sz="2400" b="1" spc="-3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attent</a:t>
            </a:r>
            <a:r>
              <a:rPr lang="en-US" sz="2400" b="1" spc="-1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i</a:t>
            </a:r>
            <a:r>
              <a:rPr sz="2400" b="1" spc="-1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Tw Cen MT Condensed Extra Bold"/>
              </a:rPr>
              <a:t>on.</a:t>
            </a:r>
            <a:endParaRPr sz="2400" b="1" dirty="0">
              <a:latin typeface="a옛날목욕탕L" panose="02020600000000000000" pitchFamily="18" charset="-127"/>
              <a:ea typeface="a옛날목욕탕L" panose="02020600000000000000" pitchFamily="18" charset="-127"/>
              <a:cs typeface="Tw Cen MT Condensed Extra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altLang="ko-KR" sz="3200" spc="-4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Ⅰ.</a:t>
            </a:r>
            <a:r>
              <a:rPr lang="ko-KR" altLang="en-US" sz="3200" spc="-4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주제 선정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2BA4FB-DF8A-427A-B787-30E76E0FDBC2}"/>
              </a:ext>
            </a:extLst>
          </p:cNvPr>
          <p:cNvGrpSpPr/>
          <p:nvPr/>
        </p:nvGrpSpPr>
        <p:grpSpPr>
          <a:xfrm>
            <a:off x="2382659" y="2362200"/>
            <a:ext cx="7521203" cy="3276600"/>
            <a:chOff x="1823629" y="2357273"/>
            <a:chExt cx="8423748" cy="37174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302A3E3-A50B-4E47-B581-76AB276F2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595" y="3312455"/>
              <a:ext cx="7620000" cy="2762250"/>
            </a:xfrm>
            <a:prstGeom prst="rect">
              <a:avLst/>
            </a:prstGeom>
            <a:effectLst>
              <a:reflection blurRad="101600" stA="38000" endPos="58000" dir="5400000" sy="-100000" algn="bl" rotWithShape="0"/>
            </a:effectLst>
          </p:spPr>
        </p:pic>
        <p:sp>
          <p:nvSpPr>
            <p:cNvPr id="4" name="생각 풍선: 구름 모양 3">
              <a:extLst>
                <a:ext uri="{FF2B5EF4-FFF2-40B4-BE49-F238E27FC236}">
                  <a16:creationId xmlns:a16="http://schemas.microsoft.com/office/drawing/2014/main" id="{25A2CD15-A289-4544-81E8-FDEBCA730E63}"/>
                </a:ext>
              </a:extLst>
            </p:cNvPr>
            <p:cNvSpPr/>
            <p:nvPr/>
          </p:nvSpPr>
          <p:spPr>
            <a:xfrm>
              <a:off x="8915401" y="2357273"/>
              <a:ext cx="1331976" cy="937976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목넘김</a:t>
              </a:r>
              <a:r>
                <a:rPr lang="en-US" altLang="ko-KR" dirty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?</a:t>
              </a:r>
              <a:endPara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0" name="생각 풍선: 구름 모양 9">
              <a:extLst>
                <a:ext uri="{FF2B5EF4-FFF2-40B4-BE49-F238E27FC236}">
                  <a16:creationId xmlns:a16="http://schemas.microsoft.com/office/drawing/2014/main" id="{4D9B86E2-77FD-41E2-88B3-287F80BB40C4}"/>
                </a:ext>
              </a:extLst>
            </p:cNvPr>
            <p:cNvSpPr/>
            <p:nvPr/>
          </p:nvSpPr>
          <p:spPr>
            <a:xfrm>
              <a:off x="7315200" y="2620744"/>
              <a:ext cx="992003" cy="641330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Ale?</a:t>
              </a:r>
              <a:endPara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1" name="생각 풍선: 구름 모양 10">
              <a:extLst>
                <a:ext uri="{FF2B5EF4-FFF2-40B4-BE49-F238E27FC236}">
                  <a16:creationId xmlns:a16="http://schemas.microsoft.com/office/drawing/2014/main" id="{E13056BF-78E2-4FBE-84DF-4922DF8E79CB}"/>
                </a:ext>
              </a:extLst>
            </p:cNvPr>
            <p:cNvSpPr/>
            <p:nvPr/>
          </p:nvSpPr>
          <p:spPr>
            <a:xfrm>
              <a:off x="4618754" y="2727101"/>
              <a:ext cx="992002" cy="641330"/>
            </a:xfrm>
            <a:prstGeom prst="cloudCallout">
              <a:avLst>
                <a:gd name="adj1" fmla="val 19652"/>
                <a:gd name="adj2" fmla="val 7147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맛</a:t>
              </a:r>
              <a:r>
                <a:rPr lang="en-US" altLang="ko-KR" dirty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?</a:t>
              </a:r>
              <a:endPara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2" name="생각 풍선: 구름 모양 11">
              <a:extLst>
                <a:ext uri="{FF2B5EF4-FFF2-40B4-BE49-F238E27FC236}">
                  <a16:creationId xmlns:a16="http://schemas.microsoft.com/office/drawing/2014/main" id="{B8202821-8AA5-428A-9827-47CD64AFB8BC}"/>
                </a:ext>
              </a:extLst>
            </p:cNvPr>
            <p:cNvSpPr/>
            <p:nvPr/>
          </p:nvSpPr>
          <p:spPr>
            <a:xfrm>
              <a:off x="1823629" y="2783076"/>
              <a:ext cx="1300571" cy="904468"/>
            </a:xfrm>
            <a:prstGeom prst="cloudCallout">
              <a:avLst>
                <a:gd name="adj1" fmla="val 37232"/>
                <a:gd name="adj2" fmla="val 8779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향</a:t>
              </a:r>
              <a:r>
                <a:rPr lang="en-US" altLang="ko-KR" dirty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?</a:t>
              </a:r>
              <a:endPara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sp>
        <p:nvSpPr>
          <p:cNvPr id="19" name="생각 풍선: 구름 모양 18">
            <a:extLst>
              <a:ext uri="{FF2B5EF4-FFF2-40B4-BE49-F238E27FC236}">
                <a16:creationId xmlns:a16="http://schemas.microsoft.com/office/drawing/2014/main" id="{C2F85836-8B8B-4373-8B7D-6CD541E82678}"/>
              </a:ext>
            </a:extLst>
          </p:cNvPr>
          <p:cNvSpPr/>
          <p:nvPr/>
        </p:nvSpPr>
        <p:spPr>
          <a:xfrm>
            <a:off x="6096000" y="1781202"/>
            <a:ext cx="2136259" cy="797212"/>
          </a:xfrm>
          <a:prstGeom prst="cloudCallout">
            <a:avLst>
              <a:gd name="adj1" fmla="val -34494"/>
              <a:gd name="adj2" fmla="val 9089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종류가 </a:t>
            </a:r>
            <a:endParaRPr lang="en-US" altLang="ko-KR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너무 많아</a:t>
            </a:r>
            <a:r>
              <a:rPr lang="en-US" altLang="ko-KR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!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생각 풍선: 구름 모양 19">
            <a:extLst>
              <a:ext uri="{FF2B5EF4-FFF2-40B4-BE49-F238E27FC236}">
                <a16:creationId xmlns:a16="http://schemas.microsoft.com/office/drawing/2014/main" id="{D90D85F6-7A2A-42DF-B92C-7BEE2FC25E83}"/>
              </a:ext>
            </a:extLst>
          </p:cNvPr>
          <p:cNvSpPr/>
          <p:nvPr/>
        </p:nvSpPr>
        <p:spPr>
          <a:xfrm>
            <a:off x="2702374" y="1566055"/>
            <a:ext cx="3122109" cy="1143714"/>
          </a:xfrm>
          <a:prstGeom prst="cloudCallout">
            <a:avLst>
              <a:gd name="adj1" fmla="val 8675"/>
              <a:gd name="adj2" fmla="val 8760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다른 사람들은</a:t>
            </a:r>
            <a:endParaRPr lang="en-US" altLang="ko-KR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뭘 마실까</a:t>
            </a:r>
            <a:r>
              <a:rPr lang="en-US" altLang="ko-KR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836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altLang="ko-KR" sz="3200" spc="-4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Ⅰ.</a:t>
            </a:r>
            <a:r>
              <a:rPr lang="ko-KR" altLang="en-US" sz="3200" spc="-4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주제 선정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EDF8E0-DAB1-45E5-9646-C06414191B82}"/>
              </a:ext>
            </a:extLst>
          </p:cNvPr>
          <p:cNvGrpSpPr/>
          <p:nvPr/>
        </p:nvGrpSpPr>
        <p:grpSpPr>
          <a:xfrm>
            <a:off x="1012451" y="1759083"/>
            <a:ext cx="10036549" cy="3727317"/>
            <a:chOff x="1241051" y="1606683"/>
            <a:chExt cx="10036549" cy="372731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E419569-A288-4E62-A900-89B55AD3E56A}"/>
                </a:ext>
              </a:extLst>
            </p:cNvPr>
            <p:cNvGrpSpPr/>
            <p:nvPr/>
          </p:nvGrpSpPr>
          <p:grpSpPr>
            <a:xfrm>
              <a:off x="1241051" y="2774705"/>
              <a:ext cx="3044741" cy="784766"/>
              <a:chOff x="6541773" y="2271960"/>
              <a:chExt cx="3044741" cy="784766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8D58F6B-DFCB-49D5-B4E3-31E82ACA8962}"/>
                  </a:ext>
                </a:extLst>
              </p:cNvPr>
              <p:cNvSpPr/>
              <p:nvPr/>
            </p:nvSpPr>
            <p:spPr>
              <a:xfrm>
                <a:off x="6541773" y="2271960"/>
                <a:ext cx="3024720" cy="784766"/>
              </a:xfrm>
              <a:prstGeom prst="rect">
                <a:avLst/>
              </a:prstGeom>
              <a:solidFill>
                <a:srgbClr val="FFC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96EE37-4B93-4483-AA7A-0E770EF4640B}"/>
                  </a:ext>
                </a:extLst>
              </p:cNvPr>
              <p:cNvSpPr txBox="1"/>
              <p:nvPr/>
            </p:nvSpPr>
            <p:spPr>
              <a:xfrm>
                <a:off x="6583769" y="2327697"/>
                <a:ext cx="3002745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내용기반 필터링</a:t>
                </a:r>
                <a:endParaRPr lang="en-US" altLang="ko-KR" b="1" dirty="0">
                  <a:solidFill>
                    <a:prstClr val="black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(Content-based Filtering)</a:t>
                </a:r>
                <a:endParaRPr lang="ko-KR" altLang="en-US" sz="1600" b="1" dirty="0">
                  <a:solidFill>
                    <a:prstClr val="black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08CC2BA-6691-444B-8630-E9B127E19C1B}"/>
                </a:ext>
              </a:extLst>
            </p:cNvPr>
            <p:cNvGrpSpPr/>
            <p:nvPr/>
          </p:nvGrpSpPr>
          <p:grpSpPr>
            <a:xfrm>
              <a:off x="8252880" y="2765207"/>
              <a:ext cx="3024720" cy="784766"/>
              <a:chOff x="6541773" y="2271960"/>
              <a:chExt cx="3024720" cy="784766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8BFF4AB-4180-4C5B-ABEE-4B99D5207D50}"/>
                  </a:ext>
                </a:extLst>
              </p:cNvPr>
              <p:cNvSpPr/>
              <p:nvPr/>
            </p:nvSpPr>
            <p:spPr>
              <a:xfrm>
                <a:off x="6541773" y="2271960"/>
                <a:ext cx="3024720" cy="784766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884C7C-5D22-4B8F-8493-82537929A8FD}"/>
                  </a:ext>
                </a:extLst>
              </p:cNvPr>
              <p:cNvSpPr txBox="1"/>
              <p:nvPr/>
            </p:nvSpPr>
            <p:spPr>
              <a:xfrm>
                <a:off x="7299068" y="2381652"/>
                <a:ext cx="1657825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하이브리드 모델</a:t>
                </a:r>
                <a:endParaRPr lang="en-US" altLang="ko-KR" b="1" dirty="0">
                  <a:solidFill>
                    <a:prstClr val="black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(CF + CBF)</a:t>
                </a:r>
                <a:endParaRPr lang="ko-KR" altLang="en-US" sz="1600" b="1" dirty="0">
                  <a:solidFill>
                    <a:prstClr val="black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CC1BDC-69B9-4FEB-A00B-CBE88971E736}"/>
                </a:ext>
              </a:extLst>
            </p:cNvPr>
            <p:cNvGrpSpPr/>
            <p:nvPr/>
          </p:nvGrpSpPr>
          <p:grpSpPr>
            <a:xfrm>
              <a:off x="4344916" y="2978910"/>
              <a:ext cx="3732284" cy="1076706"/>
              <a:chOff x="2514600" y="2402250"/>
              <a:chExt cx="2779748" cy="862185"/>
            </a:xfrm>
          </p:grpSpPr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135AB40F-4C57-4268-923B-D02D8D46D8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14600" y="2440991"/>
                <a:ext cx="2534908" cy="82344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C6A639FD-AC82-4395-A1EA-B70C1C3FB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5600" y="2402250"/>
                <a:ext cx="2398748" cy="86218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EEEF9DD-6B13-4E1E-B5A2-150994DEFE8D}"/>
                </a:ext>
              </a:extLst>
            </p:cNvPr>
            <p:cNvGrpSpPr/>
            <p:nvPr/>
          </p:nvGrpSpPr>
          <p:grpSpPr>
            <a:xfrm>
              <a:off x="7257988" y="4070663"/>
              <a:ext cx="1757412" cy="436519"/>
              <a:chOff x="1034772" y="3711112"/>
              <a:chExt cx="1937028" cy="461666"/>
            </a:xfrm>
            <a:solidFill>
              <a:srgbClr val="F1DA87"/>
            </a:solidFill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4FAE41B-7B5D-4368-89C0-C18EB9578483}"/>
                  </a:ext>
                </a:extLst>
              </p:cNvPr>
              <p:cNvSpPr/>
              <p:nvPr/>
            </p:nvSpPr>
            <p:spPr>
              <a:xfrm>
                <a:off x="1034772" y="3711112"/>
                <a:ext cx="1937028" cy="461666"/>
              </a:xfrm>
              <a:prstGeom prst="rect">
                <a:avLst/>
              </a:prstGeom>
              <a:grpFill/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63670E-77DB-4096-A686-9051F7E05FF5}"/>
                  </a:ext>
                </a:extLst>
              </p:cNvPr>
              <p:cNvSpPr txBox="1"/>
              <p:nvPr/>
            </p:nvSpPr>
            <p:spPr>
              <a:xfrm>
                <a:off x="1352033" y="3745261"/>
                <a:ext cx="1302513" cy="390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하이브리드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C1EF5BC-55C6-44BA-B26E-A64242E202C5}"/>
                </a:ext>
              </a:extLst>
            </p:cNvPr>
            <p:cNvGrpSpPr/>
            <p:nvPr/>
          </p:nvGrpSpPr>
          <p:grpSpPr>
            <a:xfrm>
              <a:off x="5356730" y="4070663"/>
              <a:ext cx="1757412" cy="436519"/>
              <a:chOff x="1034772" y="3711112"/>
              <a:chExt cx="1937028" cy="461666"/>
            </a:xfrm>
            <a:solidFill>
              <a:srgbClr val="F1DA87"/>
            </a:solidFill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A76F363-9BDD-4A7A-AD11-8E237F9A04BB}"/>
                  </a:ext>
                </a:extLst>
              </p:cNvPr>
              <p:cNvSpPr/>
              <p:nvPr/>
            </p:nvSpPr>
            <p:spPr>
              <a:xfrm>
                <a:off x="1034772" y="3711112"/>
                <a:ext cx="1937028" cy="461666"/>
              </a:xfrm>
              <a:prstGeom prst="rect">
                <a:avLst/>
              </a:prstGeom>
              <a:grpFill/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4DDCC5-544A-4CB4-AA5B-28CB6984F8FC}"/>
                  </a:ext>
                </a:extLst>
              </p:cNvPr>
              <p:cNvSpPr txBox="1"/>
              <p:nvPr/>
            </p:nvSpPr>
            <p:spPr>
              <a:xfrm>
                <a:off x="1406805" y="3745261"/>
                <a:ext cx="1192969" cy="390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모델 기반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770696A-9AA4-442A-839B-A8ECCAA45611}"/>
                </a:ext>
              </a:extLst>
            </p:cNvPr>
            <p:cNvGrpSpPr/>
            <p:nvPr/>
          </p:nvGrpSpPr>
          <p:grpSpPr>
            <a:xfrm>
              <a:off x="3434971" y="4065410"/>
              <a:ext cx="1757412" cy="436519"/>
              <a:chOff x="1034772" y="3711112"/>
              <a:chExt cx="1937028" cy="461666"/>
            </a:xfrm>
            <a:solidFill>
              <a:srgbClr val="F1DA87"/>
            </a:solidFill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8B83547-30D0-4FE9-9911-A0BD7695B807}"/>
                  </a:ext>
                </a:extLst>
              </p:cNvPr>
              <p:cNvSpPr/>
              <p:nvPr/>
            </p:nvSpPr>
            <p:spPr>
              <a:xfrm>
                <a:off x="1034772" y="3711112"/>
                <a:ext cx="1937028" cy="461666"/>
              </a:xfrm>
              <a:prstGeom prst="rect">
                <a:avLst/>
              </a:prstGeom>
              <a:grpFill/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30E4C4-74AE-4E10-BC8B-6CF3CE0AAF6C}"/>
                  </a:ext>
                </a:extLst>
              </p:cNvPr>
              <p:cNvSpPr txBox="1"/>
              <p:nvPr/>
            </p:nvSpPr>
            <p:spPr>
              <a:xfrm>
                <a:off x="1406804" y="3745261"/>
                <a:ext cx="1192970" cy="39060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이웃 기반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9B46FD8-6A7A-4DF6-8FBF-2D3F084EAEAA}"/>
                </a:ext>
              </a:extLst>
            </p:cNvPr>
            <p:cNvGrpSpPr/>
            <p:nvPr/>
          </p:nvGrpSpPr>
          <p:grpSpPr>
            <a:xfrm>
              <a:off x="3434971" y="4696214"/>
              <a:ext cx="1838026" cy="637786"/>
              <a:chOff x="1981200" y="3048000"/>
              <a:chExt cx="2709621" cy="99363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8C9AC64-0474-4BA8-85E7-C43155D44CA8}"/>
                  </a:ext>
                </a:extLst>
              </p:cNvPr>
              <p:cNvSpPr/>
              <p:nvPr/>
            </p:nvSpPr>
            <p:spPr>
              <a:xfrm>
                <a:off x="1981200" y="3048000"/>
                <a:ext cx="2709621" cy="9936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prstClr val="white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15CE0E-2478-4397-A6EB-5E2CA571531C}"/>
                  </a:ext>
                </a:extLst>
              </p:cNvPr>
              <p:cNvSpPr txBox="1"/>
              <p:nvPr/>
            </p:nvSpPr>
            <p:spPr>
              <a:xfrm>
                <a:off x="2022643" y="3140143"/>
                <a:ext cx="2557221" cy="815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사용자 기반</a:t>
                </a:r>
                <a:endParaRPr lang="en-US" altLang="ko-KR" sz="1400" dirty="0">
                  <a:solidFill>
                    <a:prstClr val="black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아이템 기반</a:t>
                </a:r>
                <a:endParaRPr lang="en-US" altLang="ko-KR" sz="1400" b="1" dirty="0">
                  <a:solidFill>
                    <a:prstClr val="black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2E68B94-50DA-4544-A012-9BE037806022}"/>
                </a:ext>
              </a:extLst>
            </p:cNvPr>
            <p:cNvGrpSpPr/>
            <p:nvPr/>
          </p:nvGrpSpPr>
          <p:grpSpPr>
            <a:xfrm>
              <a:off x="5356730" y="4696213"/>
              <a:ext cx="1757412" cy="584775"/>
              <a:chOff x="2119950" y="3048000"/>
              <a:chExt cx="2570869" cy="61846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8FB8CBD-8283-45BE-98BD-EE63366656F4}"/>
                  </a:ext>
                </a:extLst>
              </p:cNvPr>
              <p:cNvSpPr/>
              <p:nvPr/>
            </p:nvSpPr>
            <p:spPr>
              <a:xfrm>
                <a:off x="2166613" y="3048000"/>
                <a:ext cx="2524206" cy="6184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3C811F-C7B9-4908-9791-9F29BFF15D83}"/>
                  </a:ext>
                </a:extLst>
              </p:cNvPr>
              <p:cNvSpPr txBox="1"/>
              <p:nvPr/>
            </p:nvSpPr>
            <p:spPr>
              <a:xfrm>
                <a:off x="2119950" y="3169166"/>
                <a:ext cx="2557222" cy="32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CF + </a:t>
                </a:r>
                <a:r>
                  <a:rPr lang="ko-KR" altLang="en-US" sz="1400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기계학습</a:t>
                </a:r>
                <a:endParaRPr lang="en-US" altLang="ko-KR" sz="1400" b="1" dirty="0">
                  <a:solidFill>
                    <a:prstClr val="black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D0B8696-97E0-44D5-8EEF-154BCD994FE3}"/>
                </a:ext>
              </a:extLst>
            </p:cNvPr>
            <p:cNvGrpSpPr/>
            <p:nvPr/>
          </p:nvGrpSpPr>
          <p:grpSpPr>
            <a:xfrm>
              <a:off x="7229774" y="4691623"/>
              <a:ext cx="1838026" cy="584775"/>
              <a:chOff x="2119950" y="3048000"/>
              <a:chExt cx="2570869" cy="618463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BE16511-72FE-49B6-88C0-D6BAB420EAA9}"/>
                  </a:ext>
                </a:extLst>
              </p:cNvPr>
              <p:cNvSpPr/>
              <p:nvPr/>
            </p:nvSpPr>
            <p:spPr>
              <a:xfrm>
                <a:off x="2166613" y="3048000"/>
                <a:ext cx="2524206" cy="6184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B5249A-36E2-48DB-8048-B83AC9ADBDE4}"/>
                  </a:ext>
                </a:extLst>
              </p:cNvPr>
              <p:cNvSpPr txBox="1"/>
              <p:nvPr/>
            </p:nvSpPr>
            <p:spPr>
              <a:xfrm>
                <a:off x="2119950" y="3169166"/>
                <a:ext cx="2557222" cy="32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이웃 기반</a:t>
                </a:r>
                <a:r>
                  <a:rPr lang="en-US" altLang="ko-KR" sz="1400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 + </a:t>
                </a:r>
                <a:r>
                  <a:rPr lang="ko-KR" altLang="en-US" sz="1400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모델 기반</a:t>
                </a:r>
                <a:endParaRPr lang="en-US" altLang="ko-KR" sz="1400" b="1" dirty="0">
                  <a:solidFill>
                    <a:prstClr val="black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1B1725C-45A8-4C99-B587-E15AD6D6FBB4}"/>
                </a:ext>
              </a:extLst>
            </p:cNvPr>
            <p:cNvCxnSpPr>
              <a:cxnSpLocks/>
            </p:cNvCxnSpPr>
            <p:nvPr/>
          </p:nvCxnSpPr>
          <p:spPr>
            <a:xfrm>
              <a:off x="6237192" y="3153696"/>
              <a:ext cx="0" cy="90434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F96A2CE-DF0D-4C78-A533-958010358364}"/>
                </a:ext>
              </a:extLst>
            </p:cNvPr>
            <p:cNvGrpSpPr/>
            <p:nvPr/>
          </p:nvGrpSpPr>
          <p:grpSpPr>
            <a:xfrm>
              <a:off x="4354250" y="2743200"/>
              <a:ext cx="3840367" cy="778590"/>
              <a:chOff x="632593" y="3733195"/>
              <a:chExt cx="2780150" cy="451302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770B31-3763-4142-AB64-6091C2344C4B}"/>
                  </a:ext>
                </a:extLst>
              </p:cNvPr>
              <p:cNvSpPr/>
              <p:nvPr/>
            </p:nvSpPr>
            <p:spPr>
              <a:xfrm>
                <a:off x="925300" y="3733195"/>
                <a:ext cx="2189680" cy="451302"/>
              </a:xfrm>
              <a:prstGeom prst="rect">
                <a:avLst/>
              </a:prstGeom>
              <a:solidFill>
                <a:srgbClr val="FFC000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9FFC34-822C-4EDE-9402-C7E95961A62D}"/>
                  </a:ext>
                </a:extLst>
              </p:cNvPr>
              <p:cNvSpPr txBox="1"/>
              <p:nvPr/>
            </p:nvSpPr>
            <p:spPr>
              <a:xfrm>
                <a:off x="632593" y="3762612"/>
                <a:ext cx="2780150" cy="356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err="1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협업적</a:t>
                </a:r>
                <a:r>
                  <a:rPr lang="ko-KR" altLang="en-US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 필터링</a:t>
                </a:r>
                <a:endParaRPr lang="en-US" altLang="ko-KR" b="1" dirty="0">
                  <a:solidFill>
                    <a:prstClr val="black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  <a:p>
                <a:pPr algn="ctr"/>
                <a:r>
                  <a:rPr lang="en-US" altLang="ko-KR" sz="1600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(Collaborative Filtering)</a:t>
                </a:r>
                <a:endParaRPr lang="ko-KR" altLang="en-US" sz="1600" b="1" dirty="0">
                  <a:solidFill>
                    <a:prstClr val="black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04D1358-4D1C-4F70-AC69-81A6B48134FD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 flipH="1">
              <a:off x="2753411" y="1930123"/>
              <a:ext cx="2957166" cy="8445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DFD3A5C-46CC-4585-AA41-E57970A70643}"/>
                </a:ext>
              </a:extLst>
            </p:cNvPr>
            <p:cNvCxnSpPr>
              <a:cxnSpLocks/>
            </p:cNvCxnSpPr>
            <p:nvPr/>
          </p:nvCxnSpPr>
          <p:spPr>
            <a:xfrm>
              <a:off x="6364240" y="1825789"/>
              <a:ext cx="3365174" cy="94891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9D44863-BABB-4AAF-9566-96A591B6DA25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6248400" y="1676400"/>
              <a:ext cx="22542" cy="10668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798DC29-19F9-437B-91D3-60A80924C040}"/>
                </a:ext>
              </a:extLst>
            </p:cNvPr>
            <p:cNvGrpSpPr/>
            <p:nvPr/>
          </p:nvGrpSpPr>
          <p:grpSpPr>
            <a:xfrm>
              <a:off x="5046945" y="1606683"/>
              <a:ext cx="2405907" cy="629047"/>
              <a:chOff x="1034772" y="3711112"/>
              <a:chExt cx="1937028" cy="364621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FEF5DFA-D481-4C3D-8F47-15D179EE71C5}"/>
                  </a:ext>
                </a:extLst>
              </p:cNvPr>
              <p:cNvSpPr/>
              <p:nvPr/>
            </p:nvSpPr>
            <p:spPr>
              <a:xfrm>
                <a:off x="1034772" y="3711112"/>
                <a:ext cx="1937028" cy="364621"/>
              </a:xfrm>
              <a:prstGeom prst="rect">
                <a:avLst/>
              </a:prstGeom>
              <a:solidFill>
                <a:schemeClr val="accent6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5DC0E4-AD0F-4608-BCA3-1CFE3A38EEBE}"/>
                  </a:ext>
                </a:extLst>
              </p:cNvPr>
              <p:cNvSpPr txBox="1"/>
              <p:nvPr/>
            </p:nvSpPr>
            <p:spPr>
              <a:xfrm>
                <a:off x="1429506" y="3760071"/>
                <a:ext cx="1186319" cy="267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prstClr val="black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추천시스템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168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BF84FB40-813B-4813-820C-664A650347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244">
            <a:off x="9593997" y="2114192"/>
            <a:ext cx="1945632" cy="229815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 dirty="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1977D8-DCE7-44A7-B269-CB69E0EAFD23}"/>
              </a:ext>
            </a:extLst>
          </p:cNvPr>
          <p:cNvGrpSpPr/>
          <p:nvPr/>
        </p:nvGrpSpPr>
        <p:grpSpPr>
          <a:xfrm>
            <a:off x="1524000" y="2357497"/>
            <a:ext cx="8162801" cy="2062103"/>
            <a:chOff x="2002052" y="1472448"/>
            <a:chExt cx="8162801" cy="206210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7BFC346-19D5-4914-A4A3-2164B0FAAD83}"/>
                </a:ext>
              </a:extLst>
            </p:cNvPr>
            <p:cNvGrpSpPr/>
            <p:nvPr/>
          </p:nvGrpSpPr>
          <p:grpSpPr>
            <a:xfrm>
              <a:off x="2002052" y="1472448"/>
              <a:ext cx="7551724" cy="2062103"/>
              <a:chOff x="1903936" y="1370285"/>
              <a:chExt cx="7551724" cy="206210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5A3918-1C85-4310-939E-8B55F711546A}"/>
                  </a:ext>
                </a:extLst>
              </p:cNvPr>
              <p:cNvSpPr txBox="1"/>
              <p:nvPr/>
            </p:nvSpPr>
            <p:spPr>
              <a:xfrm>
                <a:off x="1903936" y="1370285"/>
                <a:ext cx="755172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‘</a:t>
                </a:r>
                <a:r>
                  <a:rPr lang="ko-KR" altLang="en-US" sz="3200" dirty="0" err="1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맥알못</a:t>
                </a:r>
                <a:r>
                  <a:rPr lang="en-US" altLang="ko-KR" sz="32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’</a:t>
                </a:r>
                <a:r>
                  <a:rPr lang="ko-KR" altLang="en-US" sz="32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을 위한 </a:t>
                </a:r>
                <a:r>
                  <a:rPr lang="en-US" altLang="ko-KR" sz="32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(CBF)</a:t>
                </a:r>
              </a:p>
              <a:p>
                <a:endParaRPr lang="en-US" altLang="ko-KR" sz="3200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  <a:p>
                <a:endParaRPr lang="en-US" altLang="ko-KR" sz="3200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  <a:p>
                <a:r>
                  <a:rPr lang="ko-KR" altLang="en-US" sz="32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 오직 </a:t>
                </a:r>
                <a:r>
                  <a:rPr lang="en-US" altLang="ko-KR" sz="32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‘</a:t>
                </a:r>
                <a:r>
                  <a:rPr lang="ko-KR" altLang="en-US" sz="32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너</a:t>
                </a:r>
                <a:r>
                  <a:rPr lang="en-US" altLang="ko-KR" sz="32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’</a:t>
                </a:r>
                <a:r>
                  <a:rPr lang="ko-KR" altLang="en-US" sz="32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를 위한 </a:t>
                </a:r>
                <a:r>
                  <a:rPr lang="en-US" altLang="ko-KR" sz="3200" dirty="0"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(CF) </a:t>
                </a:r>
                <a:endParaRPr lang="ko-KR" altLang="en-US" sz="3200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14" name="곱하기 기호 13">
                <a:extLst>
                  <a:ext uri="{FF2B5EF4-FFF2-40B4-BE49-F238E27FC236}">
                    <a16:creationId xmlns:a16="http://schemas.microsoft.com/office/drawing/2014/main" id="{F765D0AE-512E-418D-9CC7-1122E741318A}"/>
                  </a:ext>
                </a:extLst>
              </p:cNvPr>
              <p:cNvSpPr/>
              <p:nvPr/>
            </p:nvSpPr>
            <p:spPr>
              <a:xfrm>
                <a:off x="3464608" y="1951431"/>
                <a:ext cx="847026" cy="871357"/>
              </a:xfrm>
              <a:prstGeom prst="mathMultiply">
                <a:avLst>
                  <a:gd name="adj1" fmla="val 15021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44BE44-3373-4090-89F5-0B4E635ABA54}"/>
                </a:ext>
              </a:extLst>
            </p:cNvPr>
            <p:cNvSpPr/>
            <p:nvPr/>
          </p:nvSpPr>
          <p:spPr>
            <a:xfrm>
              <a:off x="7014632" y="2127702"/>
              <a:ext cx="31502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맥주 추천시스템</a:t>
              </a:r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557CE581-17BC-4E91-BA34-22810E06CA44}"/>
                </a:ext>
              </a:extLst>
            </p:cNvPr>
            <p:cNvSpPr/>
            <p:nvPr/>
          </p:nvSpPr>
          <p:spPr>
            <a:xfrm>
              <a:off x="6339638" y="2187794"/>
              <a:ext cx="592616" cy="52614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sp>
        <p:nvSpPr>
          <p:cNvPr id="28" name="object 6">
            <a:extLst>
              <a:ext uri="{FF2B5EF4-FFF2-40B4-BE49-F238E27FC236}">
                <a16:creationId xmlns:a16="http://schemas.microsoft.com/office/drawing/2014/main" id="{1AE6A4C1-EE05-4AA3-8F00-82E7A74D3DE6}"/>
              </a:ext>
            </a:extLst>
          </p:cNvPr>
          <p:cNvSpPr txBox="1">
            <a:spLocks/>
          </p:cNvSpPr>
          <p:nvPr/>
        </p:nvSpPr>
        <p:spPr>
          <a:xfrm>
            <a:off x="1069644" y="915415"/>
            <a:ext cx="876808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800" b="1" i="0">
                <a:solidFill>
                  <a:srgbClr val="252525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altLang="ko-KR" sz="3200" kern="0" spc="-4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Ⅰ.</a:t>
            </a:r>
            <a:r>
              <a:rPr lang="ko-KR" altLang="en-US" sz="3200" kern="0" spc="-4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주제 선정</a:t>
            </a:r>
            <a:endParaRPr lang="ko-KR" altLang="en-US" sz="3200" kern="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51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R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Ⅱ. </a:t>
            </a:r>
            <a:r>
              <a:rPr lang="ko-KR" alt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탐색</a:t>
            </a:r>
            <a:endParaRPr sz="3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824B06B-A13F-453B-B1ED-2373F317C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91234"/>
              </p:ext>
            </p:extLst>
          </p:nvPr>
        </p:nvGraphicFramePr>
        <p:xfrm>
          <a:off x="776749" y="2138307"/>
          <a:ext cx="4862053" cy="26887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581">
                  <a:extLst>
                    <a:ext uri="{9D8B030D-6E8A-4147-A177-3AD203B41FA5}">
                      <a16:colId xmlns:a16="http://schemas.microsoft.com/office/drawing/2014/main" val="3860553648"/>
                    </a:ext>
                  </a:extLst>
                </a:gridCol>
                <a:gridCol w="1800581">
                  <a:extLst>
                    <a:ext uri="{9D8B030D-6E8A-4147-A177-3AD203B41FA5}">
                      <a16:colId xmlns:a16="http://schemas.microsoft.com/office/drawing/2014/main" val="1345455174"/>
                    </a:ext>
                  </a:extLst>
                </a:gridCol>
                <a:gridCol w="1260891">
                  <a:extLst>
                    <a:ext uri="{9D8B030D-6E8A-4147-A177-3AD203B41FA5}">
                      <a16:colId xmlns:a16="http://schemas.microsoft.com/office/drawing/2014/main" val="4070255129"/>
                    </a:ext>
                  </a:extLst>
                </a:gridCol>
              </a:tblGrid>
              <a:tr h="303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변수명</a:t>
                      </a:r>
                      <a:endParaRPr lang="ko-KR" altLang="en-US" sz="1400" b="1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형태</a:t>
                      </a:r>
                      <a:r>
                        <a:rPr lang="en-US" altLang="ko-KR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예시</a:t>
                      </a:r>
                      <a:r>
                        <a:rPr lang="en-US" altLang="ko-KR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sz="1400" b="1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설명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424014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beer.name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Caldera Pale Ale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맥주명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381035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beer.breweryId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1075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양조장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23275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beer.style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American Pale Ale (APA)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종류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306031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beer.ABV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5.5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도수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922357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user.profileName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vacax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사용자명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50139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67CB48-F5C2-455B-A278-C1400A3EFC00}"/>
              </a:ext>
            </a:extLst>
          </p:cNvPr>
          <p:cNvSpPr/>
          <p:nvPr/>
        </p:nvSpPr>
        <p:spPr>
          <a:xfrm>
            <a:off x="770154" y="1666567"/>
            <a:ext cx="1973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Beer data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3C0175-9B74-4655-92A0-F86B48C54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95212"/>
              </p:ext>
            </p:extLst>
          </p:nvPr>
        </p:nvGraphicFramePr>
        <p:xfrm>
          <a:off x="5748668" y="2138307"/>
          <a:ext cx="5943600" cy="3599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7973">
                  <a:extLst>
                    <a:ext uri="{9D8B030D-6E8A-4147-A177-3AD203B41FA5}">
                      <a16:colId xmlns:a16="http://schemas.microsoft.com/office/drawing/2014/main" val="3483825632"/>
                    </a:ext>
                  </a:extLst>
                </a:gridCol>
                <a:gridCol w="2409568">
                  <a:extLst>
                    <a:ext uri="{9D8B030D-6E8A-4147-A177-3AD203B41FA5}">
                      <a16:colId xmlns:a16="http://schemas.microsoft.com/office/drawing/2014/main" val="1073021809"/>
                    </a:ext>
                  </a:extLst>
                </a:gridCol>
                <a:gridCol w="1526059">
                  <a:extLst>
                    <a:ext uri="{9D8B030D-6E8A-4147-A177-3AD203B41FA5}">
                      <a16:colId xmlns:a16="http://schemas.microsoft.com/office/drawing/2014/main" val="202933729"/>
                    </a:ext>
                  </a:extLst>
                </a:gridCol>
              </a:tblGrid>
              <a:tr h="317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변수명</a:t>
                      </a:r>
                      <a:endParaRPr lang="ko-KR" altLang="en-US" sz="1400" b="1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형태</a:t>
                      </a:r>
                      <a:r>
                        <a:rPr lang="en-US" altLang="ko-KR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예시</a:t>
                      </a:r>
                      <a:r>
                        <a:rPr lang="en-US" altLang="ko-KR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sz="1400" b="1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설명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875701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review.overall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2.5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총 평점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422133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review.appearance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3.5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외관 평점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56567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review.aroma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향 평점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32090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review.palate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3.5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목넘김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평점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268305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review.taste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2.5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맛 평점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9723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review.text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I really like cans for beers….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텍스트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159013"/>
                  </a:ext>
                </a:extLst>
              </a:tr>
              <a:tr h="449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review.timeStruct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{'min': 1, 'hour': 1, '</a:t>
                      </a:r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mday</a:t>
                      </a:r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': 5, ~'</a:t>
                      </a:r>
                      <a:r>
                        <a:rPr lang="en-US" altLang="ko-KR" sz="1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yday</a:t>
                      </a:r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': 125}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업로드 시각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625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589331-A966-47AA-B17B-BC3DCC18257D}"/>
              </a:ext>
            </a:extLst>
          </p:cNvPr>
          <p:cNvSpPr txBox="1"/>
          <p:nvPr/>
        </p:nvSpPr>
        <p:spPr>
          <a:xfrm>
            <a:off x="2895600" y="1651820"/>
            <a:ext cx="391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37175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obs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(Kaggle)</a:t>
            </a:r>
            <a:endParaRPr lang="ko-KR" altLang="en-US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41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93D95E-E013-4F54-83F5-D6CEB9EC0F58}"/>
              </a:ext>
            </a:extLst>
          </p:cNvPr>
          <p:cNvSpPr/>
          <p:nvPr/>
        </p:nvSpPr>
        <p:spPr>
          <a:xfrm>
            <a:off x="770154" y="1666567"/>
            <a:ext cx="1973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시각화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41385955-0E54-49F7-9F86-BBFFD2AC33AE}"/>
              </a:ext>
            </a:extLst>
          </p:cNvPr>
          <p:cNvSpPr txBox="1">
            <a:spLocks/>
          </p:cNvSpPr>
          <p:nvPr/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800" b="1" i="0">
                <a:solidFill>
                  <a:srgbClr val="252525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altLang="ko-KR" sz="3200" kern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Ⅱ. </a:t>
            </a:r>
            <a:r>
              <a:rPr lang="ko-KR" altLang="en-US" sz="3200" kern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탐색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BF62EB-6290-4F26-8CBE-191A8D2C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53" y="2133497"/>
            <a:ext cx="3565427" cy="32767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E5A3E-5913-4DB2-83C2-06142CC06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95" y="1413500"/>
            <a:ext cx="2590932" cy="21055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BDECE3-A911-493C-8E5C-3FECFF804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5" y="1443531"/>
            <a:ext cx="2514714" cy="20742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6B680E-857A-498F-8578-BD1F0D86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920" y="3764784"/>
            <a:ext cx="2514713" cy="21055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F8458B-0DF8-413C-A374-67D03E502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818" y="3764784"/>
            <a:ext cx="2568809" cy="215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1E9F1E-C6F2-437A-B642-71A39C51EA3D}"/>
              </a:ext>
            </a:extLst>
          </p:cNvPr>
          <p:cNvSpPr txBox="1"/>
          <p:nvPr/>
        </p:nvSpPr>
        <p:spPr>
          <a:xfrm>
            <a:off x="770153" y="5330364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  ▶ review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분포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  <a:sym typeface="Wingdings" panose="05000000000000000000" pitchFamily="2" charset="2"/>
              </a:rPr>
              <a:t>(overall/aroma/palate/taste/appearance) </a:t>
            </a:r>
            <a:endParaRPr lang="en-US" altLang="ko-KR" sz="1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06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8F7F4-1D2C-4E5E-B0BD-EAF8FF402060}"/>
              </a:ext>
            </a:extLst>
          </p:cNvPr>
          <p:cNvSpPr txBox="1"/>
          <p:nvPr/>
        </p:nvSpPr>
        <p:spPr>
          <a:xfrm>
            <a:off x="1632519" y="5400514"/>
            <a:ext cx="5029200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ABV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review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간의 상관관계</a:t>
            </a:r>
            <a:endParaRPr lang="en-US" altLang="ko-KR" sz="1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2CA7E5-B0C4-451C-9EDE-E104C4DD689D}"/>
              </a:ext>
            </a:extLst>
          </p:cNvPr>
          <p:cNvGrpSpPr/>
          <p:nvPr/>
        </p:nvGrpSpPr>
        <p:grpSpPr>
          <a:xfrm>
            <a:off x="847623" y="2280729"/>
            <a:ext cx="4783408" cy="3119785"/>
            <a:chOff x="1487129" y="2367903"/>
            <a:chExt cx="4572000" cy="30422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20D636E-2AE4-4351-A70A-BADC32013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9"/>
            <a:stretch/>
          </p:blipFill>
          <p:spPr>
            <a:xfrm>
              <a:off x="1487129" y="2367903"/>
              <a:ext cx="4572000" cy="304229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BFC7AE-11A8-4131-AE62-3B56A0D31A1E}"/>
                </a:ext>
              </a:extLst>
            </p:cNvPr>
            <p:cNvSpPr/>
            <p:nvPr/>
          </p:nvSpPr>
          <p:spPr>
            <a:xfrm>
              <a:off x="2804652" y="3048000"/>
              <a:ext cx="685800" cy="23564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E51B52-A708-4BB8-AF4A-407DD0029C95}"/>
              </a:ext>
            </a:extLst>
          </p:cNvPr>
          <p:cNvSpPr/>
          <p:nvPr/>
        </p:nvSpPr>
        <p:spPr>
          <a:xfrm>
            <a:off x="770154" y="1666567"/>
            <a:ext cx="1973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시각화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17A2575F-3A21-407E-B3FD-2392A6B922BC}"/>
              </a:ext>
            </a:extLst>
          </p:cNvPr>
          <p:cNvSpPr txBox="1">
            <a:spLocks/>
          </p:cNvSpPr>
          <p:nvPr/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800" b="1" i="0">
                <a:solidFill>
                  <a:srgbClr val="252525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altLang="ko-KR" sz="3200" kern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Ⅱ. </a:t>
            </a:r>
            <a:r>
              <a:rPr lang="ko-KR" altLang="en-US" sz="3200" kern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탐색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054266-6459-417B-90AD-7076F0C61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" t="8033" r="14375" b="6645"/>
          <a:stretch/>
        </p:blipFill>
        <p:spPr>
          <a:xfrm>
            <a:off x="6386864" y="460620"/>
            <a:ext cx="4391213" cy="25111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0ED6D0-1863-400A-A763-0AE80ACD124D}"/>
              </a:ext>
            </a:extLst>
          </p:cNvPr>
          <p:cNvSpPr txBox="1"/>
          <p:nvPr/>
        </p:nvSpPr>
        <p:spPr>
          <a:xfrm>
            <a:off x="6360184" y="2837047"/>
            <a:ext cx="5298415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ABV,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외관 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맛 간의 상관관계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(x: ABV, y: 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외관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size: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맛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EE441F-2B9F-414E-9CAF-80F75CB2C1CB}"/>
              </a:ext>
            </a:extLst>
          </p:cNvPr>
          <p:cNvSpPr txBox="1"/>
          <p:nvPr/>
        </p:nvSpPr>
        <p:spPr>
          <a:xfrm>
            <a:off x="6398335" y="5791200"/>
            <a:ext cx="5029200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ABV, 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향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맛 간의 상관관계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(x: ABV, y: 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향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size: </a:t>
            </a:r>
            <a:r>
              <a:rPr lang="ko-KR" altLang="en-US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맛</a:t>
            </a:r>
            <a:r>
              <a:rPr lang="en-US" altLang="ko-KR" sz="1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A29098-17DB-4234-B4A0-545D66A69D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" t="7840" r="14375" b="5971"/>
          <a:stretch/>
        </p:blipFill>
        <p:spPr>
          <a:xfrm>
            <a:off x="6386864" y="3426595"/>
            <a:ext cx="4388988" cy="251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842" y="0"/>
            <a:ext cx="2455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KU-BIG, </a:t>
            </a:r>
            <a:r>
              <a:rPr sz="1800" b="1" spc="-114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빅데이터</a:t>
            </a:r>
            <a:r>
              <a:rPr sz="1800" b="1" spc="-355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 </a:t>
            </a:r>
            <a:r>
              <a:rPr sz="1800" b="1" spc="-17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Malgun Gothic"/>
              </a:rPr>
              <a:t>연구회</a:t>
            </a:r>
            <a:endParaRPr sz="1800">
              <a:latin typeface="a옛날목욕탕L" panose="02020600000000000000" pitchFamily="18" charset="-127"/>
              <a:ea typeface="a옛날목욕탕L" panose="02020600000000000000" pitchFamily="18" charset="-127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153" y="898677"/>
            <a:ext cx="154940" cy="619125"/>
          </a:xfrm>
          <a:custGeom>
            <a:avLst/>
            <a:gdLst/>
            <a:ahLst/>
            <a:cxnLst/>
            <a:rect l="l" t="t" r="r" b="b"/>
            <a:pathLst>
              <a:path w="154940" h="619125">
                <a:moveTo>
                  <a:pt x="0" y="618972"/>
                </a:moveTo>
                <a:lnTo>
                  <a:pt x="154749" y="618972"/>
                </a:lnTo>
                <a:lnTo>
                  <a:pt x="154749" y="0"/>
                </a:lnTo>
                <a:lnTo>
                  <a:pt x="0" y="0"/>
                </a:lnTo>
                <a:lnTo>
                  <a:pt x="0" y="618972"/>
                </a:lnTo>
                <a:close/>
              </a:path>
            </a:pathLst>
          </a:custGeom>
          <a:solidFill>
            <a:srgbClr val="AE4545">
              <a:alpha val="63136"/>
            </a:srgbClr>
          </a:solidFill>
        </p:spPr>
        <p:txBody>
          <a:bodyPr wrap="square" lIns="0" tIns="0" rIns="0" bIns="0" rtlCol="0"/>
          <a:lstStyle/>
          <a:p>
            <a:endParaRPr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0A056D-B785-4188-845D-47258C95DC39}"/>
              </a:ext>
            </a:extLst>
          </p:cNvPr>
          <p:cNvSpPr/>
          <p:nvPr/>
        </p:nvSpPr>
        <p:spPr>
          <a:xfrm>
            <a:off x="998754" y="1666567"/>
            <a:ext cx="1211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CBF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783F45-77DE-4E91-A2FF-55F5A0FFCAF4}"/>
              </a:ext>
            </a:extLst>
          </p:cNvPr>
          <p:cNvSpPr/>
          <p:nvPr/>
        </p:nvSpPr>
        <p:spPr>
          <a:xfrm>
            <a:off x="6186948" y="1666566"/>
            <a:ext cx="1211046" cy="378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CF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86527CA-A99C-44A1-8E9B-12170E243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13388"/>
              </p:ext>
            </p:extLst>
          </p:nvPr>
        </p:nvGraphicFramePr>
        <p:xfrm>
          <a:off x="1005348" y="2138308"/>
          <a:ext cx="4481052" cy="3856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3652">
                  <a:extLst>
                    <a:ext uri="{9D8B030D-6E8A-4147-A177-3AD203B41FA5}">
                      <a16:colId xmlns:a16="http://schemas.microsoft.com/office/drawing/2014/main" val="386055364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070255129"/>
                    </a:ext>
                  </a:extLst>
                </a:gridCol>
              </a:tblGrid>
              <a:tr h="2995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변수 정보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424014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beer.name</a:t>
                      </a:r>
                      <a:endParaRPr lang="ko-KR" altLang="en-US" sz="15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Factor (1688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개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381035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beer.ABV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Numeric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23275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Review.overall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Numeric (0~5)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306031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review.appearance</a:t>
                      </a:r>
                      <a:endParaRPr lang="ko-KR" altLang="en-US" sz="15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Numeric (0~5)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922357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review.aroma</a:t>
                      </a:r>
                      <a:endParaRPr lang="ko-KR" altLang="en-US" sz="15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Numeric (0~5)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501399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review.palate</a:t>
                      </a:r>
                      <a:endParaRPr lang="ko-KR" altLang="en-US" sz="15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Numeric (0~5)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097956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review.taste</a:t>
                      </a:r>
                      <a:endParaRPr lang="ko-KR" altLang="en-US" sz="15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Numeric (0~5)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363234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review.text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Factor</a:t>
                      </a:r>
                      <a:endParaRPr lang="ko-KR" altLang="en-US" sz="15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16122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beer.breweryId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Integer </a:t>
                      </a:r>
                      <a:endParaRPr lang="ko-KR" altLang="en-US" sz="15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54089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beer.style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Factor (95</a:t>
                      </a:r>
                      <a:r>
                        <a:rPr lang="ko-KR" altLang="en-US" sz="15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종류</a:t>
                      </a:r>
                      <a:r>
                        <a:rPr lang="en-US" altLang="ko-KR" sz="15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sz="15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093082"/>
                  </a:ext>
                </a:extLst>
              </a:tr>
            </a:tbl>
          </a:graphicData>
        </a:graphic>
      </p:graphicFrame>
      <p:sp>
        <p:nvSpPr>
          <p:cNvPr id="20" name="object 6">
            <a:extLst>
              <a:ext uri="{FF2B5EF4-FFF2-40B4-BE49-F238E27FC236}">
                <a16:creationId xmlns:a16="http://schemas.microsoft.com/office/drawing/2014/main" id="{DB39B97E-B993-45FD-9BDB-CBC116A839E5}"/>
              </a:ext>
            </a:extLst>
          </p:cNvPr>
          <p:cNvSpPr txBox="1">
            <a:spLocks/>
          </p:cNvSpPr>
          <p:nvPr/>
        </p:nvSpPr>
        <p:spPr>
          <a:xfrm>
            <a:off x="1069644" y="915415"/>
            <a:ext cx="8768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800" b="1" i="0">
                <a:solidFill>
                  <a:srgbClr val="252525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altLang="ko-KR" sz="3200" kern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Ⅱ. </a:t>
            </a:r>
            <a:r>
              <a:rPr lang="ko-KR" altLang="en-US" sz="3200" kern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</a:t>
            </a:r>
            <a:r>
              <a:rPr lang="ko-KR" altLang="en-US" sz="3200" kern="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전처리</a:t>
            </a:r>
            <a:endParaRPr lang="ko-KR" altLang="en-US" sz="3200" kern="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587C5-4DFC-4A87-93E0-D283EDFF30AC}"/>
              </a:ext>
            </a:extLst>
          </p:cNvPr>
          <p:cNvSpPr txBox="1"/>
          <p:nvPr/>
        </p:nvSpPr>
        <p:spPr>
          <a:xfrm>
            <a:off x="2176166" y="1694569"/>
            <a:ext cx="391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변수 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0~1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값으로 변환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54BA66D-5F7F-4A24-BD11-B90DCCC10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09656"/>
              </p:ext>
            </p:extLst>
          </p:nvPr>
        </p:nvGraphicFramePr>
        <p:xfrm>
          <a:off x="6186948" y="2138308"/>
          <a:ext cx="4481052" cy="13917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3652">
                  <a:extLst>
                    <a:ext uri="{9D8B030D-6E8A-4147-A177-3AD203B41FA5}">
                      <a16:colId xmlns:a16="http://schemas.microsoft.com/office/drawing/2014/main" val="386055364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070255129"/>
                    </a:ext>
                  </a:extLst>
                </a:gridCol>
              </a:tblGrid>
              <a:tr h="2995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변수 정보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424014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user.profileName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Factor (7439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381035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beer.name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Factor (1688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개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23275"/>
                  </a:ext>
                </a:extLst>
              </a:tr>
              <a:tr h="352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Review.overall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  <a:cs typeface="+mn-cs"/>
                        </a:rPr>
                        <a:t>Numeric (0~5)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30603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C798FFC-0CC5-4C81-A97E-55CFB5CDF09F}"/>
              </a:ext>
            </a:extLst>
          </p:cNvPr>
          <p:cNvSpPr txBox="1"/>
          <p:nvPr/>
        </p:nvSpPr>
        <p:spPr>
          <a:xfrm>
            <a:off x="7391400" y="1686417"/>
            <a:ext cx="3919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▶ Data set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변환</a:t>
            </a:r>
            <a:endParaRPr lang="ko-KR" altLang="en-US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604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4137</TotalTime>
  <Words>1657</Words>
  <Application>Microsoft Office PowerPoint</Application>
  <PresentationFormat>와이드스크린</PresentationFormat>
  <Paragraphs>319</Paragraphs>
  <Slides>29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맑은 고딕</vt:lpstr>
      <vt:lpstr>a옛날목욕탕L</vt:lpstr>
      <vt:lpstr>맑은 고딕</vt:lpstr>
      <vt:lpstr>Calibri</vt:lpstr>
      <vt:lpstr>Wingdings</vt:lpstr>
      <vt:lpstr>Tw Cen MT Condensed Extra Bold</vt:lpstr>
      <vt:lpstr>Arial</vt:lpstr>
      <vt:lpstr>Office Theme</vt:lpstr>
      <vt:lpstr>PowerPoint 프레젠테이션</vt:lpstr>
      <vt:lpstr>목차</vt:lpstr>
      <vt:lpstr>Ⅰ. 주제 선정</vt:lpstr>
      <vt:lpstr>Ⅰ. 주제 선정</vt:lpstr>
      <vt:lpstr>PowerPoint 프레젠테이션</vt:lpstr>
      <vt:lpstr>Ⅱ. 데이터 탐색</vt:lpstr>
      <vt:lpstr>PowerPoint 프레젠테이션</vt:lpstr>
      <vt:lpstr>PowerPoint 프레젠테이션</vt:lpstr>
      <vt:lpstr>PowerPoint 프레젠테이션</vt:lpstr>
      <vt:lpstr>Ⅱ. 데이터 전처리 - CBF, CF</vt:lpstr>
      <vt:lpstr>Ⅱ. 데이터 전처리 - CBF </vt:lpstr>
      <vt:lpstr>Ⅱ. 데이터 전처리 - CBF </vt:lpstr>
      <vt:lpstr>Ⅲ. 모델 적용 - CBF </vt:lpstr>
      <vt:lpstr>Ⅳ. 분석 결과- CBF </vt:lpstr>
      <vt:lpstr>Ⅲ. 모델 적용 - CF </vt:lpstr>
      <vt:lpstr>Ⅱ. 데이터 전처리 - CF </vt:lpstr>
      <vt:lpstr>Ⅲ. 모델 적용 - CF </vt:lpstr>
      <vt:lpstr>Ⅲ. 모델 적용 - CF </vt:lpstr>
      <vt:lpstr>Ⅲ. 모델 적용 - CF </vt:lpstr>
      <vt:lpstr>Ⅲ. 모델 적용 - CF </vt:lpstr>
      <vt:lpstr>Ⅲ. 모델 적용 - CF </vt:lpstr>
      <vt:lpstr>Ⅳ. 분석 결과- CF </vt:lpstr>
      <vt:lpstr>Ⅳ. 분석 결과- CF </vt:lpstr>
      <vt:lpstr>Ⅳ. 분석 결과- CF </vt:lpstr>
      <vt:lpstr>Ⅳ. 분석 결과- CF </vt:lpstr>
      <vt:lpstr>Ⅳ. 분석 결과- CF </vt:lpstr>
      <vt:lpstr>Ⅴ. 기대효과&amp;활용방안</vt:lpstr>
      <vt:lpstr>Ⅴ. 기대효과&amp;활용방안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Owner</cp:lastModifiedBy>
  <cp:revision>116</cp:revision>
  <dcterms:created xsi:type="dcterms:W3CDTF">2018-11-05T11:44:15Z</dcterms:created>
  <dcterms:modified xsi:type="dcterms:W3CDTF">2018-12-05T17:26:16Z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2018-11-05T00:00:00Z</vt:filetime>
  </property>
</Properties>
</file>